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1" r:id="rId4"/>
    <p:sldId id="258" r:id="rId5"/>
    <p:sldId id="259" r:id="rId6"/>
    <p:sldId id="262" r:id="rId7"/>
    <p:sldId id="263" r:id="rId8"/>
    <p:sldId id="266" r:id="rId9"/>
    <p:sldId id="264" r:id="rId10"/>
    <p:sldId id="265"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9DDA4-D769-4566-B72E-F72C890B896A}" type="datetimeFigureOut">
              <a:rPr lang="en-US" smtClean="0"/>
              <a:t>3/20/2014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37AEF-2422-41A8-A703-185E218E0348}" type="slidenum">
              <a:rPr lang="en-US" smtClean="0"/>
              <a:t>‹#›</a:t>
            </a:fld>
            <a:endParaRPr lang="en-US"/>
          </a:p>
        </p:txBody>
      </p:sp>
    </p:spTree>
    <p:extLst>
      <p:ext uri="{BB962C8B-B14F-4D97-AF65-F5344CB8AC3E}">
        <p14:creationId xmlns:p14="http://schemas.microsoft.com/office/powerpoint/2010/main" val="387635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37AEF-2422-41A8-A703-185E218E0348}" type="slidenum">
              <a:rPr lang="en-US" smtClean="0"/>
              <a:t>1</a:t>
            </a:fld>
            <a:endParaRPr lang="en-US"/>
          </a:p>
        </p:txBody>
      </p:sp>
    </p:spTree>
    <p:extLst>
      <p:ext uri="{BB962C8B-B14F-4D97-AF65-F5344CB8AC3E}">
        <p14:creationId xmlns:p14="http://schemas.microsoft.com/office/powerpoint/2010/main" val="401967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 father was a minister</a:t>
            </a:r>
            <a:r>
              <a:rPr lang="en-US" baseline="0" dirty="0" smtClean="0"/>
              <a:t> and mother was an artist. </a:t>
            </a:r>
            <a:r>
              <a:rPr lang="en-US" dirty="0" smtClean="0"/>
              <a:t>Started school at age 7 but only went for</a:t>
            </a:r>
            <a:r>
              <a:rPr lang="en-US" baseline="0" dirty="0" smtClean="0"/>
              <a:t> one year.  After that he was home schooled by his sister.  He was one of 6 children and was very close to his brother Theo.  He went away to boarding school at age 13.  Although he started drawing at a young age he did not decide to paint until age 27.  </a:t>
            </a:r>
            <a:endParaRPr lang="en-US" dirty="0"/>
          </a:p>
        </p:txBody>
      </p:sp>
      <p:sp>
        <p:nvSpPr>
          <p:cNvPr id="4" name="Slide Number Placeholder 3"/>
          <p:cNvSpPr>
            <a:spLocks noGrp="1"/>
          </p:cNvSpPr>
          <p:nvPr>
            <p:ph type="sldNum" sz="quarter" idx="10"/>
          </p:nvPr>
        </p:nvSpPr>
        <p:spPr/>
        <p:txBody>
          <a:bodyPr/>
          <a:lstStyle/>
          <a:p>
            <a:fld id="{41C37AEF-2422-41A8-A703-185E218E0348}" type="slidenum">
              <a:rPr lang="en-US" smtClean="0"/>
              <a:t>2</a:t>
            </a:fld>
            <a:endParaRPr lang="en-US"/>
          </a:p>
        </p:txBody>
      </p:sp>
    </p:spTree>
    <p:extLst>
      <p:ext uri="{BB962C8B-B14F-4D97-AF65-F5344CB8AC3E}">
        <p14:creationId xmlns:p14="http://schemas.microsoft.com/office/powerpoint/2010/main" val="269534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Van Gogh suffered from poor physical and emotional health.  He was very sad or angry much of the time.  Contributors to that emotional upset were the fact that many times he would not eat or sleep when working on a painting.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It is from that hospital room, in 1889, that he painted his most famous painting, Starry Night.  Starry Night is one of the most well known images in modern culture as well as being one of the most replicated and sought after prints.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1C37AEF-2422-41A8-A703-185E218E0348}" type="slidenum">
              <a:rPr lang="en-US" smtClean="0"/>
              <a:t>7</a:t>
            </a:fld>
            <a:endParaRPr lang="en-US"/>
          </a:p>
        </p:txBody>
      </p:sp>
    </p:spTree>
    <p:extLst>
      <p:ext uri="{BB962C8B-B14F-4D97-AF65-F5344CB8AC3E}">
        <p14:creationId xmlns:p14="http://schemas.microsoft.com/office/powerpoint/2010/main" val="164950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is this a painting of?  What do you see in the painting? Is the scene realistic or an artists impression? (wind, swirls, circles, textures, shapes, loose brush strokes) What colors do you see? </a:t>
            </a:r>
            <a:endParaRPr lang="en-US" dirty="0" smtClean="0"/>
          </a:p>
          <a:p>
            <a:r>
              <a:rPr lang="en-US" baseline="0" dirty="0" smtClean="0"/>
              <a:t>What do you think of?  What kind of emotions do you have about the painting? What kind of emotion do you think the artist had when painting this piece? Van Gogh was a man of very extreme emotions.  Sometimes you can tell that when looking at a painting.  But we know the most about his emotions from letters he wrote to his brother Theo.  He was so devoted to his art that he would sometimes paint furiously through the night and refuse to eat or sleep.  He would also spend all his money on art supplies.  And he would trade his painting for more art supplies.  His ill physical health and his eating and sleeping habits made him sad, and angry a lot of the time.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is this a painting of?  What do you see in the painting? Is the scene realistic or an artists impression? (wind, swirls, circles, textures, shapes, loose brush strokes) What colors do you see? </a:t>
            </a:r>
            <a:endParaRPr lang="en-US" dirty="0" smtClean="0"/>
          </a:p>
          <a:p>
            <a:r>
              <a:rPr lang="en-US" baseline="0" dirty="0" smtClean="0"/>
              <a:t>What do you think of?  What kind of emotions do you have about the painting? What kind of emotion do you think the artist had when painting this piece? Van Gogh was a man of very extreme emotions.  Sometimes you can tell that when looking at a painting.  But we know the most about his emotions from letters he wrote to his brother Theo.  He was so devoted to his art that he would sometimes paint furiously through the night and refuse to eat or sleep.  He would also spend all his money on art supplies.  And he would trade his painting for more art supplies.  His ill physical health and his eating and sleeping habits made him sad, and angry a lot of the time.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1C37AEF-2422-41A8-A703-185E218E0348}" type="slidenum">
              <a:rPr lang="en-US" smtClean="0"/>
              <a:t>8</a:t>
            </a:fld>
            <a:endParaRPr lang="en-US"/>
          </a:p>
        </p:txBody>
      </p:sp>
    </p:spTree>
    <p:extLst>
      <p:ext uri="{BB962C8B-B14F-4D97-AF65-F5344CB8AC3E}">
        <p14:creationId xmlns:p14="http://schemas.microsoft.com/office/powerpoint/2010/main" val="160475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1C37AEF-2422-41A8-A703-185E218E0348}" type="slidenum">
              <a:rPr lang="en-US" smtClean="0"/>
              <a:t>9</a:t>
            </a:fld>
            <a:endParaRPr lang="en-US"/>
          </a:p>
        </p:txBody>
      </p:sp>
    </p:spTree>
    <p:extLst>
      <p:ext uri="{BB962C8B-B14F-4D97-AF65-F5344CB8AC3E}">
        <p14:creationId xmlns:p14="http://schemas.microsoft.com/office/powerpoint/2010/main" val="326002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5F4B39-AFE0-4228-9EB2-25722DB36709}"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AD56D-4EC7-4F55-A4DD-B464CF247456}" type="slidenum">
              <a:rPr lang="en-US" smtClean="0"/>
              <a:t>‹#›</a:t>
            </a:fld>
            <a:endParaRPr lang="en-US"/>
          </a:p>
        </p:txBody>
      </p:sp>
    </p:spTree>
    <p:extLst>
      <p:ext uri="{BB962C8B-B14F-4D97-AF65-F5344CB8AC3E}">
        <p14:creationId xmlns:p14="http://schemas.microsoft.com/office/powerpoint/2010/main" val="149947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F4B39-AFE0-4228-9EB2-25722DB36709}"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AD56D-4EC7-4F55-A4DD-B464CF247456}" type="slidenum">
              <a:rPr lang="en-US" smtClean="0"/>
              <a:t>‹#›</a:t>
            </a:fld>
            <a:endParaRPr lang="en-US"/>
          </a:p>
        </p:txBody>
      </p:sp>
    </p:spTree>
    <p:extLst>
      <p:ext uri="{BB962C8B-B14F-4D97-AF65-F5344CB8AC3E}">
        <p14:creationId xmlns:p14="http://schemas.microsoft.com/office/powerpoint/2010/main" val="4078369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F4B39-AFE0-4228-9EB2-25722DB36709}"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AD56D-4EC7-4F55-A4DD-B464CF247456}" type="slidenum">
              <a:rPr lang="en-US" smtClean="0"/>
              <a:t>‹#›</a:t>
            </a:fld>
            <a:endParaRPr lang="en-US"/>
          </a:p>
        </p:txBody>
      </p:sp>
    </p:spTree>
    <p:extLst>
      <p:ext uri="{BB962C8B-B14F-4D97-AF65-F5344CB8AC3E}">
        <p14:creationId xmlns:p14="http://schemas.microsoft.com/office/powerpoint/2010/main" val="148247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F4B39-AFE0-4228-9EB2-25722DB36709}"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AD56D-4EC7-4F55-A4DD-B464CF247456}" type="slidenum">
              <a:rPr lang="en-US" smtClean="0"/>
              <a:t>‹#›</a:t>
            </a:fld>
            <a:endParaRPr lang="en-US"/>
          </a:p>
        </p:txBody>
      </p:sp>
    </p:spTree>
    <p:extLst>
      <p:ext uri="{BB962C8B-B14F-4D97-AF65-F5344CB8AC3E}">
        <p14:creationId xmlns:p14="http://schemas.microsoft.com/office/powerpoint/2010/main" val="34077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5F4B39-AFE0-4228-9EB2-25722DB36709}"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AD56D-4EC7-4F55-A4DD-B464CF247456}" type="slidenum">
              <a:rPr lang="en-US" smtClean="0"/>
              <a:t>‹#›</a:t>
            </a:fld>
            <a:endParaRPr lang="en-US"/>
          </a:p>
        </p:txBody>
      </p:sp>
    </p:spTree>
    <p:extLst>
      <p:ext uri="{BB962C8B-B14F-4D97-AF65-F5344CB8AC3E}">
        <p14:creationId xmlns:p14="http://schemas.microsoft.com/office/powerpoint/2010/main" val="381797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5F4B39-AFE0-4228-9EB2-25722DB36709}"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AD56D-4EC7-4F55-A4DD-B464CF247456}" type="slidenum">
              <a:rPr lang="en-US" smtClean="0"/>
              <a:t>‹#›</a:t>
            </a:fld>
            <a:endParaRPr lang="en-US"/>
          </a:p>
        </p:txBody>
      </p:sp>
    </p:spTree>
    <p:extLst>
      <p:ext uri="{BB962C8B-B14F-4D97-AF65-F5344CB8AC3E}">
        <p14:creationId xmlns:p14="http://schemas.microsoft.com/office/powerpoint/2010/main" val="121723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5F4B39-AFE0-4228-9EB2-25722DB36709}" type="datetimeFigureOut">
              <a:rPr lang="en-US" smtClean="0"/>
              <a:t>3/20/2014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AD56D-4EC7-4F55-A4DD-B464CF247456}" type="slidenum">
              <a:rPr lang="en-US" smtClean="0"/>
              <a:t>‹#›</a:t>
            </a:fld>
            <a:endParaRPr lang="en-US"/>
          </a:p>
        </p:txBody>
      </p:sp>
    </p:spTree>
    <p:extLst>
      <p:ext uri="{BB962C8B-B14F-4D97-AF65-F5344CB8AC3E}">
        <p14:creationId xmlns:p14="http://schemas.microsoft.com/office/powerpoint/2010/main" val="93188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5F4B39-AFE0-4228-9EB2-25722DB36709}" type="datetimeFigureOut">
              <a:rPr lang="en-US" smtClean="0"/>
              <a:t>3/20/2014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AD56D-4EC7-4F55-A4DD-B464CF247456}" type="slidenum">
              <a:rPr lang="en-US" smtClean="0"/>
              <a:t>‹#›</a:t>
            </a:fld>
            <a:endParaRPr lang="en-US"/>
          </a:p>
        </p:txBody>
      </p:sp>
    </p:spTree>
    <p:extLst>
      <p:ext uri="{BB962C8B-B14F-4D97-AF65-F5344CB8AC3E}">
        <p14:creationId xmlns:p14="http://schemas.microsoft.com/office/powerpoint/2010/main" val="385795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F4B39-AFE0-4228-9EB2-25722DB36709}" type="datetimeFigureOut">
              <a:rPr lang="en-US" smtClean="0"/>
              <a:t>3/20/2014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AD56D-4EC7-4F55-A4DD-B464CF247456}" type="slidenum">
              <a:rPr lang="en-US" smtClean="0"/>
              <a:t>‹#›</a:t>
            </a:fld>
            <a:endParaRPr lang="en-US"/>
          </a:p>
        </p:txBody>
      </p:sp>
    </p:spTree>
    <p:extLst>
      <p:ext uri="{BB962C8B-B14F-4D97-AF65-F5344CB8AC3E}">
        <p14:creationId xmlns:p14="http://schemas.microsoft.com/office/powerpoint/2010/main" val="146185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5F4B39-AFE0-4228-9EB2-25722DB36709}"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AD56D-4EC7-4F55-A4DD-B464CF247456}" type="slidenum">
              <a:rPr lang="en-US" smtClean="0"/>
              <a:t>‹#›</a:t>
            </a:fld>
            <a:endParaRPr lang="en-US"/>
          </a:p>
        </p:txBody>
      </p:sp>
    </p:spTree>
    <p:extLst>
      <p:ext uri="{BB962C8B-B14F-4D97-AF65-F5344CB8AC3E}">
        <p14:creationId xmlns:p14="http://schemas.microsoft.com/office/powerpoint/2010/main" val="53418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5F4B39-AFE0-4228-9EB2-25722DB36709}"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AD56D-4EC7-4F55-A4DD-B464CF247456}" type="slidenum">
              <a:rPr lang="en-US" smtClean="0"/>
              <a:t>‹#›</a:t>
            </a:fld>
            <a:endParaRPr lang="en-US"/>
          </a:p>
        </p:txBody>
      </p:sp>
    </p:spTree>
    <p:extLst>
      <p:ext uri="{BB962C8B-B14F-4D97-AF65-F5344CB8AC3E}">
        <p14:creationId xmlns:p14="http://schemas.microsoft.com/office/powerpoint/2010/main" val="368889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F4B39-AFE0-4228-9EB2-25722DB36709}" type="datetimeFigureOut">
              <a:rPr lang="en-US" smtClean="0"/>
              <a:t>3/20/2014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AD56D-4EC7-4F55-A4DD-B464CF247456}" type="slidenum">
              <a:rPr lang="en-US" smtClean="0"/>
              <a:t>‹#›</a:t>
            </a:fld>
            <a:endParaRPr lang="en-US"/>
          </a:p>
        </p:txBody>
      </p:sp>
    </p:spTree>
    <p:extLst>
      <p:ext uri="{BB962C8B-B14F-4D97-AF65-F5344CB8AC3E}">
        <p14:creationId xmlns:p14="http://schemas.microsoft.com/office/powerpoint/2010/main" val="269573308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657600"/>
            <a:ext cx="7772400" cy="1470025"/>
          </a:xfrm>
        </p:spPr>
        <p:txBody>
          <a:bodyPr/>
          <a:lstStyle/>
          <a:p>
            <a:r>
              <a:rPr lang="en-US" dirty="0" smtClean="0"/>
              <a:t>Vincent Van Gogh</a:t>
            </a:r>
            <a:endParaRPr lang="en-US" dirty="0"/>
          </a:p>
        </p:txBody>
      </p:sp>
      <p:sp>
        <p:nvSpPr>
          <p:cNvPr id="3" name="Subtitle 2"/>
          <p:cNvSpPr>
            <a:spLocks noGrp="1"/>
          </p:cNvSpPr>
          <p:nvPr>
            <p:ph type="subTitle" idx="1"/>
          </p:nvPr>
        </p:nvSpPr>
        <p:spPr>
          <a:xfrm>
            <a:off x="1447800" y="4953000"/>
            <a:ext cx="6400800" cy="1752600"/>
          </a:xfrm>
        </p:spPr>
        <p:txBody>
          <a:bodyPr/>
          <a:lstStyle/>
          <a:p>
            <a:r>
              <a:rPr lang="en-US" dirty="0" smtClean="0"/>
              <a:t>A Starry Night</a:t>
            </a:r>
          </a:p>
          <a:p>
            <a:r>
              <a:rPr lang="en-US" dirty="0" smtClean="0"/>
              <a:t>Art Appreciation Lesson</a:t>
            </a:r>
            <a:endParaRPr lang="en-US" dirty="0"/>
          </a:p>
        </p:txBody>
      </p:sp>
      <p:sp>
        <p:nvSpPr>
          <p:cNvPr id="4" name="AutoShape 2" descr="http://www.kidskonnect.com/images/stories/VincentVanGogh/vangoghstarrynight.jpg"/>
          <p:cNvSpPr>
            <a:spLocks noChangeAspect="1" noChangeArrowheads="1"/>
          </p:cNvSpPr>
          <p:nvPr/>
        </p:nvSpPr>
        <p:spPr bwMode="auto">
          <a:xfrm>
            <a:off x="155575" y="-784225"/>
            <a:ext cx="2057400" cy="163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www.kidskonnect.com/images/stories/VincentVanGogh/vangoghstarrynight.jpg"/>
          <p:cNvSpPr>
            <a:spLocks noChangeAspect="1" noChangeArrowheads="1"/>
          </p:cNvSpPr>
          <p:nvPr/>
        </p:nvSpPr>
        <p:spPr bwMode="auto">
          <a:xfrm>
            <a:off x="307975" y="-631825"/>
            <a:ext cx="2057400" cy="163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500" y="867930"/>
            <a:ext cx="3683000" cy="2933700"/>
          </a:xfrm>
          <a:prstGeom prst="rect">
            <a:avLst/>
          </a:prstGeom>
        </p:spPr>
      </p:pic>
    </p:spTree>
    <p:extLst>
      <p:ext uri="{BB962C8B-B14F-4D97-AF65-F5344CB8AC3E}">
        <p14:creationId xmlns:p14="http://schemas.microsoft.com/office/powerpoint/2010/main" val="621829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Vincent Van Gogh, Starry Night</a:t>
            </a:r>
            <a:endParaRPr lang="en-US" dirty="0"/>
          </a:p>
        </p:txBody>
      </p:sp>
      <p:sp>
        <p:nvSpPr>
          <p:cNvPr id="3" name="Content Placeholder 2"/>
          <p:cNvSpPr>
            <a:spLocks noGrp="1"/>
          </p:cNvSpPr>
          <p:nvPr>
            <p:ph idx="1"/>
          </p:nvPr>
        </p:nvSpPr>
        <p:spPr>
          <a:xfrm>
            <a:off x="4495800" y="1752600"/>
            <a:ext cx="4648200" cy="4495800"/>
          </a:xfrm>
        </p:spPr>
        <p:txBody>
          <a:bodyPr>
            <a:normAutofit fontScale="85000" lnSpcReduction="10000"/>
          </a:bodyPr>
          <a:lstStyle/>
          <a:p>
            <a:r>
              <a:rPr lang="en-US" dirty="0" smtClean="0"/>
              <a:t>Starry Night resides at the Museum of Modern Art in New York City.</a:t>
            </a:r>
          </a:p>
          <a:p>
            <a:endParaRPr lang="en-US" dirty="0" smtClean="0"/>
          </a:p>
          <a:p>
            <a:r>
              <a:rPr lang="en-US" dirty="0" smtClean="0"/>
              <a:t>Although he created over 2100 works of art, he sold only one in his lifetime.</a:t>
            </a:r>
          </a:p>
          <a:p>
            <a:endParaRPr lang="en-US" dirty="0" smtClean="0"/>
          </a:p>
          <a:p>
            <a:r>
              <a:rPr lang="en-US" dirty="0" smtClean="0"/>
              <a:t>In 1990, Van Gogh’s painting, Portrait of Dr. </a:t>
            </a:r>
            <a:r>
              <a:rPr lang="en-US" dirty="0" err="1" smtClean="0"/>
              <a:t>Gachet</a:t>
            </a:r>
            <a:r>
              <a:rPr lang="en-US" dirty="0" smtClean="0"/>
              <a:t>, sold for 82.5 million dollars.</a:t>
            </a:r>
          </a:p>
          <a:p>
            <a:endParaRPr lang="en-US" dirty="0"/>
          </a:p>
        </p:txBody>
      </p:sp>
      <p:pic>
        <p:nvPicPr>
          <p:cNvPr id="5124" name="Picture 4" descr="http://theredlist.fr/media/database/fine_arts/places/moma/003_moma_theredlist.jpg"/>
          <p:cNvPicPr>
            <a:picLocks noChangeAspect="1" noChangeArrowheads="1"/>
          </p:cNvPicPr>
          <p:nvPr/>
        </p:nvPicPr>
        <p:blipFill rotWithShape="1">
          <a:blip r:embed="rId2">
            <a:extLst>
              <a:ext uri="{28A0092B-C50C-407E-A947-70E740481C1C}">
                <a14:useLocalDpi xmlns:a14="http://schemas.microsoft.com/office/drawing/2010/main" val="0"/>
              </a:ext>
            </a:extLst>
          </a:blip>
          <a:srcRect r="19777"/>
          <a:stretch/>
        </p:blipFill>
        <p:spPr bwMode="auto">
          <a:xfrm>
            <a:off x="609600" y="1905000"/>
            <a:ext cx="3657600" cy="3336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717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own Starry Night</a:t>
            </a:r>
            <a:endParaRPr lang="en-US" dirty="0"/>
          </a:p>
        </p:txBody>
      </p:sp>
      <p:sp>
        <p:nvSpPr>
          <p:cNvPr id="3" name="Content Placeholder 2"/>
          <p:cNvSpPr>
            <a:spLocks noGrp="1"/>
          </p:cNvSpPr>
          <p:nvPr>
            <p:ph idx="1"/>
          </p:nvPr>
        </p:nvSpPr>
        <p:spPr/>
        <p:txBody>
          <a:bodyPr/>
          <a:lstStyle/>
          <a:p>
            <a:r>
              <a:rPr lang="en-US" dirty="0" smtClean="0"/>
              <a:t>Step 1 – draw your landscape scene</a:t>
            </a:r>
          </a:p>
          <a:p>
            <a:r>
              <a:rPr lang="en-US" dirty="0" smtClean="0"/>
              <a:t>Step 2 – add a small village or church scene (small=faraway)</a:t>
            </a:r>
          </a:p>
          <a:p>
            <a:r>
              <a:rPr lang="en-US" dirty="0" smtClean="0"/>
              <a:t>Step 3 – add the large tree like shape – large=near</a:t>
            </a:r>
          </a:p>
          <a:p>
            <a:r>
              <a:rPr lang="en-US" dirty="0" smtClean="0"/>
              <a:t>Step 4 – add your stars and moon, either draw them or use stickers</a:t>
            </a:r>
          </a:p>
          <a:p>
            <a:r>
              <a:rPr lang="en-US" dirty="0" smtClean="0"/>
              <a:t>Step 5 – add your swirls and rings and color!</a:t>
            </a:r>
            <a:endParaRPr lang="en-US" dirty="0"/>
          </a:p>
        </p:txBody>
      </p:sp>
    </p:spTree>
    <p:extLst>
      <p:ext uri="{BB962C8B-B14F-4D97-AF65-F5344CB8AC3E}">
        <p14:creationId xmlns:p14="http://schemas.microsoft.com/office/powerpoint/2010/main" val="405586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Vincent Van Gogh</a:t>
            </a:r>
            <a:endParaRPr lang="en-US" dirty="0"/>
          </a:p>
        </p:txBody>
      </p:sp>
      <p:sp>
        <p:nvSpPr>
          <p:cNvPr id="3" name="Content Placeholder 2"/>
          <p:cNvSpPr>
            <a:spLocks noGrp="1"/>
          </p:cNvSpPr>
          <p:nvPr>
            <p:ph idx="1"/>
          </p:nvPr>
        </p:nvSpPr>
        <p:spPr>
          <a:xfrm>
            <a:off x="4572000" y="1066799"/>
            <a:ext cx="4267200" cy="5153891"/>
          </a:xfrm>
        </p:spPr>
        <p:txBody>
          <a:bodyPr>
            <a:normAutofit fontScale="77500" lnSpcReduction="20000"/>
          </a:bodyPr>
          <a:lstStyle/>
          <a:p>
            <a:pPr marL="0" indent="0">
              <a:buNone/>
            </a:pPr>
            <a:endParaRPr lang="en-US" sz="2400" dirty="0" smtClean="0"/>
          </a:p>
          <a:p>
            <a:r>
              <a:rPr lang="en-US" sz="2400" dirty="0" smtClean="0"/>
              <a:t>Born in the Netherlands on March 30, 1853</a:t>
            </a:r>
          </a:p>
          <a:p>
            <a:pPr marL="0" indent="0">
              <a:buNone/>
            </a:pPr>
            <a:endParaRPr lang="en-US" sz="2400" dirty="0" smtClean="0"/>
          </a:p>
          <a:p>
            <a:r>
              <a:rPr lang="en-US" sz="2400" dirty="0" smtClean="0"/>
              <a:t>Died July 29, 1890 at the young age of 37</a:t>
            </a:r>
          </a:p>
          <a:p>
            <a:pPr marL="0" indent="0">
              <a:buNone/>
            </a:pPr>
            <a:endParaRPr lang="en-US" sz="2400" dirty="0" smtClean="0"/>
          </a:p>
          <a:p>
            <a:r>
              <a:rPr lang="en-US" sz="2400" dirty="0" smtClean="0"/>
              <a:t>Van Gogh’s brother, Theo, suggested he become a painter after Van Gogh had attempted careers as an art dealer, book seller, teacher, and pastor.   	</a:t>
            </a:r>
          </a:p>
          <a:p>
            <a:pPr marL="0" indent="0">
              <a:buNone/>
            </a:pPr>
            <a:endParaRPr lang="en-US" sz="2400" dirty="0" smtClean="0"/>
          </a:p>
          <a:p>
            <a:r>
              <a:rPr lang="en-US" sz="2400" dirty="0" smtClean="0"/>
              <a:t>In his late twenties, he began his painting career and produced over 2100 artworks in a period of just over ten years. </a:t>
            </a:r>
          </a:p>
          <a:p>
            <a:pPr marL="0" indent="0">
              <a:buNone/>
            </a:pPr>
            <a:r>
              <a:rPr lang="en-US" sz="2400" dirty="0" smtClean="0"/>
              <a:t> </a:t>
            </a:r>
          </a:p>
          <a:p>
            <a:r>
              <a:rPr lang="en-US" sz="2400" dirty="0" smtClean="0"/>
              <a:t>Only sold ONE painting in his lifetime</a:t>
            </a:r>
          </a:p>
          <a:p>
            <a:pPr marL="0" indent="0">
              <a:buNone/>
            </a:pPr>
            <a:endParaRPr lang="en-US" sz="2400" dirty="0"/>
          </a:p>
          <a:p>
            <a:endParaRPr lang="en-US" sz="2400"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66800"/>
            <a:ext cx="4057786" cy="5127566"/>
          </a:xfrm>
          <a:prstGeom prst="rect">
            <a:avLst/>
          </a:prstGeom>
        </p:spPr>
      </p:pic>
    </p:spTree>
    <p:extLst>
      <p:ext uri="{BB962C8B-B14F-4D97-AF65-F5344CB8AC3E}">
        <p14:creationId xmlns:p14="http://schemas.microsoft.com/office/powerpoint/2010/main" val="1993024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Vincent Van Gogh</a:t>
            </a:r>
            <a:endParaRPr lang="en-US" dirty="0"/>
          </a:p>
        </p:txBody>
      </p:sp>
      <p:sp>
        <p:nvSpPr>
          <p:cNvPr id="3" name="Content Placeholder 2"/>
          <p:cNvSpPr>
            <a:spLocks noGrp="1"/>
          </p:cNvSpPr>
          <p:nvPr>
            <p:ph idx="1"/>
          </p:nvPr>
        </p:nvSpPr>
        <p:spPr>
          <a:xfrm>
            <a:off x="457200" y="1447800"/>
            <a:ext cx="8229600" cy="1143000"/>
          </a:xfrm>
        </p:spPr>
        <p:txBody>
          <a:bodyPr>
            <a:normAutofit fontScale="77500" lnSpcReduction="20000"/>
          </a:bodyPr>
          <a:lstStyle/>
          <a:p>
            <a:r>
              <a:rPr lang="en-US" dirty="0" smtClean="0"/>
              <a:t>In 1886, Van Gogh moved to Paris, France to study the impressionist painters, and later moved to Arles, France to live with other artists and devote his days to painting.</a:t>
            </a:r>
            <a:endParaRPr lang="en-US" dirty="0"/>
          </a:p>
        </p:txBody>
      </p:sp>
      <p:pic>
        <p:nvPicPr>
          <p:cNvPr id="2050" name="Picture 2" descr="http://www.whitman.edu/theatre/theatretour/arles/maps/arles.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182" y="2743200"/>
            <a:ext cx="4581525"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038600" y="37338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5337464" y="5791200"/>
            <a:ext cx="5334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81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8" y="152400"/>
            <a:ext cx="8229600" cy="1143000"/>
          </a:xfrm>
        </p:spPr>
        <p:txBody>
          <a:bodyPr/>
          <a:lstStyle/>
          <a:p>
            <a:r>
              <a:rPr lang="en-US" dirty="0" smtClean="0"/>
              <a:t>Vincent Van Gogh</a:t>
            </a:r>
            <a:endParaRPr lang="en-US" dirty="0"/>
          </a:p>
        </p:txBody>
      </p:sp>
      <p:sp>
        <p:nvSpPr>
          <p:cNvPr id="3" name="Content Placeholder 2"/>
          <p:cNvSpPr>
            <a:spLocks noGrp="1"/>
          </p:cNvSpPr>
          <p:nvPr>
            <p:ph idx="1"/>
          </p:nvPr>
        </p:nvSpPr>
        <p:spPr>
          <a:xfrm>
            <a:off x="554182" y="1219200"/>
            <a:ext cx="8229600" cy="1484322"/>
          </a:xfrm>
        </p:spPr>
        <p:txBody>
          <a:bodyPr>
            <a:normAutofit lnSpcReduction="10000"/>
          </a:bodyPr>
          <a:lstStyle/>
          <a:p>
            <a:pPr lvl="1">
              <a:buFont typeface="Arial" pitchFamily="34" charset="0"/>
              <a:buChar char="•"/>
            </a:pPr>
            <a:r>
              <a:rPr lang="en-US" sz="2400" dirty="0" smtClean="0"/>
              <a:t>Characteristics of impressionist painting are: bold vibrant colors, visible brush strokes, depictions of ordinary life scenes, use of </a:t>
            </a:r>
            <a:r>
              <a:rPr lang="en-US" sz="2400" dirty="0" smtClean="0"/>
              <a:t>light reflection</a:t>
            </a:r>
            <a:r>
              <a:rPr lang="en-US" sz="2400" dirty="0" smtClean="0"/>
              <a:t>, </a:t>
            </a:r>
            <a:r>
              <a:rPr lang="en-US" sz="2400" dirty="0" smtClean="0"/>
              <a:t>and the inclusion of </a:t>
            </a:r>
            <a:r>
              <a:rPr lang="en-US" sz="2400" i="1" dirty="0" smtClean="0"/>
              <a:t>movement </a:t>
            </a:r>
            <a:r>
              <a:rPr lang="en-US" sz="2400" dirty="0" smtClean="0"/>
              <a:t>in the painting.</a:t>
            </a:r>
            <a:endParaRPr lang="en-US" sz="2400" dirty="0"/>
          </a:p>
        </p:txBody>
      </p:sp>
      <p:pic>
        <p:nvPicPr>
          <p:cNvPr id="3074" name="Picture 2" descr="http://4.bp.blogspot.com/-t00N99harAE/UVdbwPueEkI/AAAAAAAAADA/NYqOfRYdFW0/s1600/seurat-A-Sunday-Afternoon-On-The-Island-Of-La-Grande-Jat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667000"/>
            <a:ext cx="5105400" cy="35701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6324600"/>
            <a:ext cx="7848600" cy="369332"/>
          </a:xfrm>
          <a:prstGeom prst="rect">
            <a:avLst/>
          </a:prstGeom>
          <a:noFill/>
        </p:spPr>
        <p:txBody>
          <a:bodyPr wrap="square" rtlCol="0">
            <a:spAutoFit/>
          </a:bodyPr>
          <a:lstStyle/>
          <a:p>
            <a:r>
              <a:rPr lang="en-US" dirty="0" smtClean="0"/>
              <a:t>A Sunday Afternoon on the Island of La Grande </a:t>
            </a:r>
            <a:r>
              <a:rPr lang="en-US" dirty="0" err="1" smtClean="0"/>
              <a:t>Jatte</a:t>
            </a:r>
            <a:r>
              <a:rPr lang="en-US" dirty="0" smtClean="0"/>
              <a:t>, George Seurat impressionist</a:t>
            </a:r>
            <a:endParaRPr lang="en-US" dirty="0"/>
          </a:p>
        </p:txBody>
      </p:sp>
    </p:spTree>
    <p:extLst>
      <p:ext uri="{BB962C8B-B14F-4D97-AF65-F5344CB8AC3E}">
        <p14:creationId xmlns:p14="http://schemas.microsoft.com/office/powerpoint/2010/main" val="444641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ormsonline.files.wordpress.com/2012/02/van_gogh_potato_eat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618" y="3441122"/>
            <a:ext cx="3805964" cy="27241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ase with Fifteen Sunflow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982" y="2479098"/>
            <a:ext cx="2908727" cy="3686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6172200"/>
            <a:ext cx="3200400" cy="369332"/>
          </a:xfrm>
          <a:prstGeom prst="rect">
            <a:avLst/>
          </a:prstGeom>
          <a:noFill/>
        </p:spPr>
        <p:txBody>
          <a:bodyPr wrap="square" rtlCol="0">
            <a:spAutoFit/>
          </a:bodyPr>
          <a:lstStyle/>
          <a:p>
            <a:pPr algn="ctr"/>
            <a:r>
              <a:rPr lang="en-US" dirty="0" smtClean="0"/>
              <a:t>The Potato Eaters, 1885</a:t>
            </a:r>
            <a:endParaRPr lang="en-US" dirty="0"/>
          </a:p>
        </p:txBody>
      </p:sp>
      <p:sp>
        <p:nvSpPr>
          <p:cNvPr id="5" name="TextBox 4"/>
          <p:cNvSpPr txBox="1"/>
          <p:nvPr/>
        </p:nvSpPr>
        <p:spPr>
          <a:xfrm>
            <a:off x="5628045" y="6165273"/>
            <a:ext cx="2514600" cy="369332"/>
          </a:xfrm>
          <a:prstGeom prst="rect">
            <a:avLst/>
          </a:prstGeom>
          <a:noFill/>
        </p:spPr>
        <p:txBody>
          <a:bodyPr wrap="square" rtlCol="0">
            <a:spAutoFit/>
          </a:bodyPr>
          <a:lstStyle/>
          <a:p>
            <a:pPr algn="ctr"/>
            <a:r>
              <a:rPr lang="en-US" dirty="0" smtClean="0"/>
              <a:t>Sunflowers, 1888</a:t>
            </a:r>
            <a:endParaRPr lang="en-US" dirty="0"/>
          </a:p>
        </p:txBody>
      </p:sp>
      <p:sp>
        <p:nvSpPr>
          <p:cNvPr id="7" name="TextBox 6"/>
          <p:cNvSpPr txBox="1"/>
          <p:nvPr/>
        </p:nvSpPr>
        <p:spPr>
          <a:xfrm>
            <a:off x="1295400" y="304800"/>
            <a:ext cx="6705600" cy="769441"/>
          </a:xfrm>
          <a:prstGeom prst="rect">
            <a:avLst/>
          </a:prstGeom>
          <a:noFill/>
        </p:spPr>
        <p:txBody>
          <a:bodyPr wrap="square" rtlCol="0">
            <a:spAutoFit/>
          </a:bodyPr>
          <a:lstStyle/>
          <a:p>
            <a:pPr algn="ctr"/>
            <a:r>
              <a:rPr lang="en-US" sz="4400" dirty="0" smtClean="0"/>
              <a:t>Vincent Van Gogh</a:t>
            </a:r>
            <a:endParaRPr lang="en-US" sz="4400" dirty="0"/>
          </a:p>
        </p:txBody>
      </p:sp>
      <p:sp>
        <p:nvSpPr>
          <p:cNvPr id="8" name="TextBox 7"/>
          <p:cNvSpPr txBox="1"/>
          <p:nvPr/>
        </p:nvSpPr>
        <p:spPr>
          <a:xfrm>
            <a:off x="381000" y="1295400"/>
            <a:ext cx="4648200" cy="1908215"/>
          </a:xfrm>
          <a:prstGeom prst="rect">
            <a:avLst/>
          </a:prstGeom>
          <a:noFill/>
        </p:spPr>
        <p:txBody>
          <a:bodyPr wrap="square" rtlCol="0">
            <a:spAutoFit/>
          </a:bodyPr>
          <a:lstStyle/>
          <a:p>
            <a:pPr marL="285750" indent="-285750">
              <a:buFont typeface="Arial" pitchFamily="34" charset="0"/>
              <a:buChar char="•"/>
            </a:pPr>
            <a:r>
              <a:rPr lang="en-US" sz="2000" dirty="0" smtClean="0"/>
              <a:t>In his early career, his paintings were dark but after moving to France and studying with the impressionists, he began to use the bright, vibrant colors for which he is known.</a:t>
            </a:r>
          </a:p>
          <a:p>
            <a:endParaRPr lang="en-US" dirty="0"/>
          </a:p>
        </p:txBody>
      </p:sp>
    </p:spTree>
    <p:extLst>
      <p:ext uri="{BB962C8B-B14F-4D97-AF65-F5344CB8AC3E}">
        <p14:creationId xmlns:p14="http://schemas.microsoft.com/office/powerpoint/2010/main" val="3917344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Vincent Van Gogh</a:t>
            </a:r>
            <a:endParaRPr lang="en-US" dirty="0"/>
          </a:p>
        </p:txBody>
      </p:sp>
      <p:sp>
        <p:nvSpPr>
          <p:cNvPr id="3" name="Content Placeholder 2"/>
          <p:cNvSpPr>
            <a:spLocks noGrp="1"/>
          </p:cNvSpPr>
          <p:nvPr>
            <p:ph idx="1"/>
          </p:nvPr>
        </p:nvSpPr>
        <p:spPr>
          <a:xfrm>
            <a:off x="4343400" y="1716926"/>
            <a:ext cx="4495800" cy="4457700"/>
          </a:xfrm>
        </p:spPr>
        <p:txBody>
          <a:bodyPr>
            <a:normAutofit fontScale="85000" lnSpcReduction="20000"/>
          </a:bodyPr>
          <a:lstStyle/>
          <a:p>
            <a:r>
              <a:rPr lang="en-US" dirty="0" smtClean="0"/>
              <a:t>Pointillism – a technique of painting in which small dots of pure (unmixed) color are applied in patterns to form an image</a:t>
            </a:r>
          </a:p>
          <a:p>
            <a:endParaRPr lang="en-US" dirty="0"/>
          </a:p>
          <a:p>
            <a:r>
              <a:rPr lang="en-US" dirty="0" smtClean="0"/>
              <a:t>Here is a Self Portrait, created in 1887 by Van Gogh using the Pointillist technique.</a:t>
            </a:r>
          </a:p>
          <a:p>
            <a:endParaRPr lang="en-US" dirty="0"/>
          </a:p>
          <a:p>
            <a:r>
              <a:rPr lang="en-US" dirty="0" smtClean="0"/>
              <a:t>He used oil paints.</a:t>
            </a:r>
          </a:p>
          <a:p>
            <a:endParaRPr lang="en-US" dirty="0"/>
          </a:p>
        </p:txBody>
      </p:sp>
      <p:pic>
        <p:nvPicPr>
          <p:cNvPr id="3074" name="Picture 2" descr="http://upload.wikimedia.org/wikipedia/commons/thumb/3/38/VanGogh_1887_Selbstbildnis.jpg/220px-VanGogh_1887_Selbstbildn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3543300" cy="4477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930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826" y="304800"/>
            <a:ext cx="8229600" cy="1143000"/>
          </a:xfrm>
        </p:spPr>
        <p:txBody>
          <a:bodyPr/>
          <a:lstStyle/>
          <a:p>
            <a:r>
              <a:rPr lang="en-US" dirty="0" smtClean="0"/>
              <a:t>Vincent Van Gogh</a:t>
            </a:r>
            <a:endParaRPr lang="en-US" dirty="0"/>
          </a:p>
        </p:txBody>
      </p:sp>
      <p:sp>
        <p:nvSpPr>
          <p:cNvPr id="5" name="TextBox 4"/>
          <p:cNvSpPr txBox="1"/>
          <p:nvPr/>
        </p:nvSpPr>
        <p:spPr>
          <a:xfrm>
            <a:off x="419099" y="990600"/>
            <a:ext cx="8458200" cy="2215991"/>
          </a:xfrm>
          <a:prstGeom prst="rect">
            <a:avLst/>
          </a:prstGeom>
          <a:noFill/>
        </p:spPr>
        <p:txBody>
          <a:bodyPr wrap="square" rtlCol="0">
            <a:spAutoFit/>
          </a:bodyPr>
          <a:lstStyle/>
          <a:p>
            <a:pPr marL="285750" indent="-285750">
              <a:buFont typeface="Arial" pitchFamily="34" charset="0"/>
              <a:buChar char="•"/>
            </a:pPr>
            <a:endParaRPr lang="en-US" sz="2400" dirty="0"/>
          </a:p>
          <a:p>
            <a:pPr marL="285750" indent="-285750">
              <a:buFont typeface="Arial" pitchFamily="34" charset="0"/>
              <a:buChar char="•"/>
            </a:pPr>
            <a:r>
              <a:rPr lang="en-US" sz="2400" dirty="0" smtClean="0"/>
              <a:t>1889 - Van Gogh decided to go to a hospital in Saint-Remy, France. There, he would look out the window at the view and paint. </a:t>
            </a:r>
          </a:p>
          <a:p>
            <a:pPr marL="285750" indent="-285750">
              <a:buFont typeface="Arial" pitchFamily="34" charset="0"/>
              <a:buChar char="•"/>
            </a:pPr>
            <a:endParaRPr lang="en-US" sz="2400" dirty="0"/>
          </a:p>
          <a:p>
            <a:pPr marL="285750" indent="-285750">
              <a:buFont typeface="Arial" pitchFamily="34" charset="0"/>
              <a:buChar char="•"/>
            </a:pPr>
            <a:endParaRPr lang="en-US" dirty="0"/>
          </a:p>
        </p:txBody>
      </p:sp>
      <p:pic>
        <p:nvPicPr>
          <p:cNvPr id="4" name="Picture 2" descr="http://1.bp.blogspot.com/-Kx7vZxDBOng/Ti4dpyWGfiI/AAAAAAAAAY4/B_4kXbEJ4UE/s400/DSC_0950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291" y="2743200"/>
            <a:ext cx="5334000" cy="35337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6211669"/>
            <a:ext cx="6248399" cy="646331"/>
          </a:xfrm>
          <a:prstGeom prst="rect">
            <a:avLst/>
          </a:prstGeom>
        </p:spPr>
        <p:txBody>
          <a:bodyPr wrap="square">
            <a:spAutoFit/>
          </a:bodyPr>
          <a:lstStyle/>
          <a:p>
            <a:pPr algn="ctr"/>
            <a:r>
              <a:rPr lang="en-US" dirty="0"/>
              <a:t>The view today from Van Gogh’s hospital room at </a:t>
            </a:r>
            <a:endParaRPr lang="en-US" dirty="0" smtClean="0"/>
          </a:p>
          <a:p>
            <a:pPr algn="ctr"/>
            <a:r>
              <a:rPr lang="en-US" dirty="0" smtClean="0"/>
              <a:t>Saint-Paul </a:t>
            </a:r>
            <a:r>
              <a:rPr lang="en-US" dirty="0"/>
              <a:t>Hospital, Saint-Remy, France.</a:t>
            </a:r>
          </a:p>
        </p:txBody>
      </p:sp>
    </p:spTree>
    <p:extLst>
      <p:ext uri="{BB962C8B-B14F-4D97-AF65-F5344CB8AC3E}">
        <p14:creationId xmlns:p14="http://schemas.microsoft.com/office/powerpoint/2010/main" val="2783576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ncent van Gogh's Starry Night Pa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66" y="381000"/>
            <a:ext cx="7869465"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0" y="6096000"/>
            <a:ext cx="5791200" cy="369332"/>
          </a:xfrm>
          <a:prstGeom prst="rect">
            <a:avLst/>
          </a:prstGeom>
        </p:spPr>
        <p:txBody>
          <a:bodyPr wrap="square">
            <a:spAutoFit/>
          </a:bodyPr>
          <a:lstStyle/>
          <a:p>
            <a:pPr algn="ctr"/>
            <a:r>
              <a:rPr lang="en-US" dirty="0"/>
              <a:t>Starry Night, Van Gogh, 1889, Oil Paints on Canvas</a:t>
            </a:r>
          </a:p>
        </p:txBody>
      </p:sp>
    </p:spTree>
    <p:extLst>
      <p:ext uri="{BB962C8B-B14F-4D97-AF65-F5344CB8AC3E}">
        <p14:creationId xmlns:p14="http://schemas.microsoft.com/office/powerpoint/2010/main" val="394810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Starry Night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Movement, energy and light in the painting – by using color, swirling images, lines of color in rings and </a:t>
            </a:r>
            <a:r>
              <a:rPr lang="en-US" dirty="0" smtClean="0"/>
              <a:t>circles, and outlining the images in black</a:t>
            </a:r>
            <a:endParaRPr lang="en-US" dirty="0" smtClean="0"/>
          </a:p>
          <a:p>
            <a:r>
              <a:rPr lang="en-US" dirty="0" smtClean="0"/>
              <a:t>Lots of bright yellow and orange color against the blue sky. Thickly applied paint creates a rhythmic effect, called Impasto Technique.</a:t>
            </a:r>
          </a:p>
          <a:p>
            <a:r>
              <a:rPr lang="en-US" dirty="0" smtClean="0"/>
              <a:t>Depth</a:t>
            </a:r>
          </a:p>
          <a:p>
            <a:pPr lvl="1"/>
            <a:r>
              <a:rPr lang="en-US" dirty="0" smtClean="0"/>
              <a:t>Massive flame-like cypress tree or bush structure in the foreground is near</a:t>
            </a:r>
          </a:p>
          <a:p>
            <a:pPr lvl="1"/>
            <a:r>
              <a:rPr lang="en-US" dirty="0"/>
              <a:t>T</a:t>
            </a:r>
            <a:r>
              <a:rPr lang="en-US" dirty="0" smtClean="0"/>
              <a:t>own with church and steeple is smaller, far away</a:t>
            </a:r>
          </a:p>
          <a:p>
            <a:endParaRPr lang="en-US" dirty="0" smtClean="0"/>
          </a:p>
          <a:p>
            <a:endParaRPr lang="en-US" dirty="0" smtClean="0"/>
          </a:p>
          <a:p>
            <a:endParaRPr lang="en-US" dirty="0"/>
          </a:p>
        </p:txBody>
      </p:sp>
    </p:spTree>
    <p:extLst>
      <p:ext uri="{BB962C8B-B14F-4D97-AF65-F5344CB8AC3E}">
        <p14:creationId xmlns:p14="http://schemas.microsoft.com/office/powerpoint/2010/main" val="2099651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1041</Words>
  <Application>Microsoft Office PowerPoint</Application>
  <PresentationFormat>On-screen Show (4:3)</PresentationFormat>
  <Paragraphs>69</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Vincent Van Gogh</vt:lpstr>
      <vt:lpstr>Vincent Van Gogh</vt:lpstr>
      <vt:lpstr>Vincent Van Gogh</vt:lpstr>
      <vt:lpstr>Vincent Van Gogh</vt:lpstr>
      <vt:lpstr>PowerPoint Presentation</vt:lpstr>
      <vt:lpstr>Vincent Van Gogh</vt:lpstr>
      <vt:lpstr>Vincent Van Gogh</vt:lpstr>
      <vt:lpstr>PowerPoint Presentation</vt:lpstr>
      <vt:lpstr>A Starry Night</vt:lpstr>
      <vt:lpstr>Vincent Van Gogh, Starry Night</vt:lpstr>
      <vt:lpstr>Create your own Starry Night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Vincent Van Gogh</dc:title>
  <dc:creator>Tom Martin</dc:creator>
  <cp:lastModifiedBy>Tom Martin</cp:lastModifiedBy>
  <cp:revision>37</cp:revision>
  <dcterms:created xsi:type="dcterms:W3CDTF">2014-03-19T11:46:57Z</dcterms:created>
  <dcterms:modified xsi:type="dcterms:W3CDTF">2014-03-20T17:14:02Z</dcterms:modified>
</cp:coreProperties>
</file>