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6" r:id="rId5"/>
    <p:sldId id="277" r:id="rId6"/>
    <p:sldId id="278" r:id="rId7"/>
    <p:sldId id="27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92F2-0D53-42AF-ABAC-B9624AFD9096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B610-3B6D-4AC3-8AC9-6A3EA483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F55A-DD75-4B10-9EE2-030ACDABA24D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3CE9-7537-48A0-AABF-41C908F1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ACFB-1DAC-4032-9025-DE12DB024177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EBDF-0B65-42C0-981B-DD55EAF3F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312C-4CF2-45C3-AE1B-EBE5C73E69D8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4BE9-C175-4278-8226-D34D6D1A7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A8CD-2941-4780-8809-282A31B1146A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1822-EC6B-42FA-A15A-B26751C32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64DA-AC63-45F6-A7A4-D3738FD6288D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E996-46D8-4483-A518-DC113034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0516-3C01-41C3-8843-1DA6F9BC668A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38FF-D544-4420-88EB-29C1CCD68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31B4-18DB-4F6F-9F88-690339199648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3022-ED42-46BF-8867-C164943B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D9C3-E47C-4656-BD23-F8BBEA7CAD1A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EAEC-7B35-4203-A080-838EEEDFC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D15E-BC6C-4178-993A-9B70E4C4B14D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712C-9353-479C-AB74-E287F06B4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A421-D462-43A2-8D1D-BAE8FEC3EBD6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9459-7515-4CAE-B096-CCDE56CD1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74436-8673-4F29-AD0E-E42D4554B2AA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2BDFA0-95FF-49E3-BEC8-29408381E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iVp_Rntfqs&amp;feature=player_detail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</a:t>
            </a:r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7256463" cy="4811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Edward Hopper (1882-1967)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905000"/>
            <a:ext cx="2776538" cy="3886200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American painter who used bright colors to depict ordinary scenes from everyday life.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His paintings were done in a manner to create a somber, melancholy mood.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His work had a “snapshot” like quality to them.  Appearing more like a photograph than a painting.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was born, raised, and studied in New York.  Traveled to Europe three times but lived in New York.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Mostly focused on advertising and illustrative etchings until 1924 when took up painting full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Nighthawks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Marc Chagall (1887-1985)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Russian born artist who painted everyday objects looking like they were floating in the scene, as if defying the laws of gravity.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Borrowed elements from cubism, impressionism, and fauvism yet developed a style that can not be classified with any movement of his time.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Studied in St. Petersburg and Paris.  Returned to Russia in 1914,  but left in 1922 as his works had fallen into disfavor with the Soviet Establishment.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America Windows </a:t>
            </a:r>
            <a:r>
              <a:rPr lang="en-US" sz="2000" dirty="0" smtClean="0"/>
              <a:t>was created to celebrate the U.S. Bicentennial to show his thanks to the U.S. where he had come for safety during World War II.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388" y="2362200"/>
            <a:ext cx="3890962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America Windows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905000"/>
            <a:ext cx="8551863" cy="2286000"/>
          </a:xfrm>
          <a:noFill/>
        </p:spPr>
      </p:pic>
      <p:pic>
        <p:nvPicPr>
          <p:cNvPr id="1024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4495800"/>
            <a:ext cx="2895600" cy="216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Paul Gauguin (1848-1903)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French post-impressionist painter who liked to paint men and women in their natural, primitive, environment.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Did a majority of his work living in Tahiti and islands in the southern Pacific Ocean.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sailed around the world for 7 years on freighters and warships.  Worked for a stock-broking firm in Paris.  Began painting after working in business.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Collected works of many famous painters and studied with Picasso.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2959100" cy="3779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Ancestors of </a:t>
            </a:r>
            <a:r>
              <a:rPr lang="en-US" dirty="0" err="1" smtClean="0"/>
              <a:t>Tehamana</a:t>
            </a:r>
            <a:endParaRPr lang="en-US" dirty="0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600200"/>
            <a:ext cx="3459163" cy="5059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Edgar Degas (1834-1917)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French impressionist known for paintings of the human form in motion.  Many feature female ballet dancers and bathers.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found new and brilliant solutions to the problems of form, composition, and color.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favored pastels.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Born, raised, and studied in Paris at the </a:t>
            </a:r>
            <a:r>
              <a:rPr lang="en-US" sz="2000" dirty="0" err="1" smtClean="0"/>
              <a:t>Ecole</a:t>
            </a:r>
            <a:r>
              <a:rPr lang="en-US" sz="2000" dirty="0" smtClean="0"/>
              <a:t> Des Beaux-Arts, then traveled to Italy to study.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Early works were historical paintings of classical subjects, then later contemporary city life scenes, then artist </a:t>
            </a:r>
            <a:r>
              <a:rPr lang="en-US" sz="2000" dirty="0" err="1" smtClean="0"/>
              <a:t>Eduoard</a:t>
            </a:r>
            <a:r>
              <a:rPr lang="en-US" sz="2000" dirty="0" smtClean="0"/>
              <a:t>  </a:t>
            </a:r>
            <a:r>
              <a:rPr lang="en-US" sz="2000" dirty="0" err="1" smtClean="0"/>
              <a:t>Manet</a:t>
            </a:r>
            <a:r>
              <a:rPr lang="en-US" sz="2000" dirty="0" smtClean="0"/>
              <a:t> introduced him to Impressionism.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preferred indoor scenes over landscapes and preferred lighter scenes with firm lines.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286000"/>
            <a:ext cx="33528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Star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676400"/>
            <a:ext cx="3505200" cy="4951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Claude Monet (1840-1926)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French, Paris born artist and leader of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impressionist art movement.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liked to painted outdoor scenes, trying to capture the changing effects of light.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Spent many years struggling as an artist financially and didn’t begin to enjoy financial success until 1886 as the market for his works grew in the U.S.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Instead of mixing colors on his palette, he applied separate strokes of pure, unmixed color directly to the canvas.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Critics often remarked his work looked “unfinished” due to this free style. 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0775" y="2057400"/>
            <a:ext cx="2536825" cy="337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Lilies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752600"/>
            <a:ext cx="4953000" cy="4716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oldest and largest art museum and school in the mid-western United States.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Was established in 1879 as the </a:t>
            </a:r>
            <a:r>
              <a:rPr lang="en-US" sz="2000" b="1" dirty="0" smtClean="0"/>
              <a:t>Chicago Academy of Fine Arts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It’s predecessor was the </a:t>
            </a:r>
            <a:r>
              <a:rPr lang="en-US" sz="2000" b="1" dirty="0" smtClean="0"/>
              <a:t>Chicago Academy of Design</a:t>
            </a:r>
            <a:r>
              <a:rPr lang="en-US" sz="2000" dirty="0" smtClean="0"/>
              <a:t>, founded in 1866.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It took it’s current name of the </a:t>
            </a:r>
            <a:r>
              <a:rPr lang="en-US" sz="2000" b="1" dirty="0" smtClean="0"/>
              <a:t>Art Institute of Chicago </a:t>
            </a:r>
            <a:r>
              <a:rPr lang="en-US" sz="2000" dirty="0" smtClean="0"/>
              <a:t>in 1882.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Art Institute moved to it’s current building in 1893, and was designed by the architectural firm of </a:t>
            </a:r>
            <a:r>
              <a:rPr lang="en-US" sz="2000" b="1" dirty="0" err="1" smtClean="0"/>
              <a:t>Shepley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Rutan</a:t>
            </a:r>
            <a:r>
              <a:rPr lang="en-US" sz="2000" b="1" dirty="0" smtClean="0"/>
              <a:t>, and Coolidge </a:t>
            </a:r>
            <a:r>
              <a:rPr lang="en-US" sz="2000" dirty="0" smtClean="0"/>
              <a:t>as part of the </a:t>
            </a:r>
            <a:r>
              <a:rPr lang="en-US" sz="2000" b="1" dirty="0" smtClean="0"/>
              <a:t>World’s Columbian Exposition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museum has more than 300,000 works of art!  Is especially recognized for it’s collection of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French paintings.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Vincent Van Gogh (1853-1890)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Dutch post-impressionist painter who produced more than 1500 paintings and drawings during his life.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Sadly he only sold ONE painting during his lifetime.  It was not until after his death he became known as one of the world’s greatest painters.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Studied drawing in Brussels and used oil paints as his medium.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Was a very solitary man who struggled with poverty and mental illness.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It was after a quarrel with Paul Gauguin that he cut off his left ear.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2663" y="1905000"/>
            <a:ext cx="3055937" cy="4006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Vincent Van Gogh Self Portrait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558925"/>
            <a:ext cx="3962400" cy="4992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Bedroom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709738"/>
            <a:ext cx="5791200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Project – Drawing your own Welcome Structure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81600"/>
          </a:xfrm>
        </p:spPr>
        <p:txBody>
          <a:bodyPr/>
          <a:lstStyle/>
          <a:p>
            <a:r>
              <a:rPr lang="en-US" sz="1600" dirty="0" smtClean="0"/>
              <a:t>Flanking the entrance to the Art Institute of Chicago, Edward </a:t>
            </a:r>
            <a:r>
              <a:rPr lang="en-US" sz="1600" dirty="0" err="1" smtClean="0"/>
              <a:t>Kemeys</a:t>
            </a:r>
            <a:r>
              <a:rPr lang="en-US" sz="1600" dirty="0" smtClean="0"/>
              <a:t>' lions are among the city’s most beloved and recognizable sculptures.</a:t>
            </a:r>
          </a:p>
          <a:p>
            <a:r>
              <a:rPr lang="en-US" sz="1600" dirty="0" err="1" smtClean="0"/>
              <a:t>Kemeys</a:t>
            </a:r>
            <a:r>
              <a:rPr lang="en-US" sz="1600" dirty="0" smtClean="0"/>
              <a:t> said that the lions were "conceived as guarding the building.” </a:t>
            </a:r>
          </a:p>
          <a:p>
            <a:r>
              <a:rPr lang="en-US" sz="1600" dirty="0" smtClean="0"/>
              <a:t>You'll notice that the lions are not identical and thus are named for their poses: </a:t>
            </a:r>
          </a:p>
          <a:p>
            <a:pPr lvl="1"/>
            <a:r>
              <a:rPr lang="en-US" sz="1200" dirty="0" smtClean="0"/>
              <a:t>The south lion "stands in an attitude of defiance," </a:t>
            </a:r>
          </a:p>
          <a:p>
            <a:pPr lvl="1"/>
            <a:r>
              <a:rPr lang="en-US" sz="1200" dirty="0" smtClean="0"/>
              <a:t>While the north lion is "on the prowl.“</a:t>
            </a:r>
          </a:p>
          <a:p>
            <a:endParaRPr lang="en-US" sz="1600" dirty="0" smtClean="0"/>
          </a:p>
          <a:p>
            <a:r>
              <a:rPr lang="en-US" sz="1600" dirty="0" smtClean="0"/>
              <a:t>If you could create a sculpture that would welcome people to your house……</a:t>
            </a:r>
          </a:p>
          <a:p>
            <a:pPr lvl="1"/>
            <a:r>
              <a:rPr lang="en-US" sz="1200" dirty="0" smtClean="0"/>
              <a:t>What would it look like?</a:t>
            </a:r>
          </a:p>
          <a:p>
            <a:pPr lvl="1"/>
            <a:r>
              <a:rPr lang="en-US" sz="1200" dirty="0" smtClean="0"/>
              <a:t>What would you name it?</a:t>
            </a:r>
          </a:p>
          <a:p>
            <a:r>
              <a:rPr lang="en-US" sz="1600" dirty="0" smtClean="0"/>
              <a:t>Draw a picture of your sculpture</a:t>
            </a:r>
          </a:p>
          <a:p>
            <a:r>
              <a:rPr lang="en-US" sz="1600" dirty="0" smtClean="0"/>
              <a:t>We will ask for volunteers to share their art with the class</a:t>
            </a:r>
          </a:p>
        </p:txBody>
      </p:sp>
      <p:pic>
        <p:nvPicPr>
          <p:cNvPr id="32772" name="Picture 4" descr="http://www.windycityart.com/chicago/artinst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733800" cy="2479244"/>
          </a:xfrm>
          <a:prstGeom prst="rect">
            <a:avLst/>
          </a:prstGeom>
          <a:noFill/>
        </p:spPr>
      </p:pic>
      <p:pic>
        <p:nvPicPr>
          <p:cNvPr id="32774" name="Picture 6" descr="http://static.flickr.com/58/197144274_89a30a8b1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Information within this presentation was found in the </a:t>
            </a:r>
            <a:r>
              <a:rPr lang="en-US" b="1" smtClean="0"/>
              <a:t>Encyclopedia Britannica Online Library Edition </a:t>
            </a:r>
            <a:r>
              <a:rPr lang="en-US" smtClean="0"/>
              <a:t>and </a:t>
            </a:r>
            <a:r>
              <a:rPr lang="en-US" b="1" smtClean="0"/>
              <a:t>Google Images</a:t>
            </a:r>
            <a:r>
              <a:rPr lang="en-US" smtClean="0"/>
              <a:t>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Tube:</a:t>
            </a:r>
          </a:p>
          <a:p>
            <a:pPr>
              <a:buNone/>
            </a:pPr>
            <a:r>
              <a:rPr lang="en-US" dirty="0" smtClean="0"/>
              <a:t>Welcome to the Art Institute of Chicago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http://www.youtube.com/watch?v=4iVp_Rntfqs&amp;feature=player_detailpage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 –            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old is the Art Museum?</a:t>
            </a:r>
          </a:p>
          <a:p>
            <a:pPr marL="1314450" lvl="2" indent="-514350"/>
            <a:r>
              <a:rPr lang="en-US" dirty="0" smtClean="0"/>
              <a:t>100 years</a:t>
            </a:r>
          </a:p>
          <a:p>
            <a:pPr marL="1314450" lvl="2" indent="-514350"/>
            <a:r>
              <a:rPr lang="en-US" dirty="0" smtClean="0"/>
              <a:t>125 years</a:t>
            </a:r>
          </a:p>
          <a:p>
            <a:pPr marL="1314450" lvl="2" indent="-514350"/>
            <a:r>
              <a:rPr lang="en-US" dirty="0" smtClean="0"/>
              <a:t>130 years</a:t>
            </a:r>
          </a:p>
          <a:p>
            <a:pPr marL="1314450" lvl="2" indent="-514350"/>
            <a:r>
              <a:rPr lang="en-US" dirty="0" smtClean="0"/>
              <a:t>150 years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Who founded the Art Institute?</a:t>
            </a:r>
          </a:p>
          <a:p>
            <a:pPr marL="1314450" lvl="2" indent="-514350"/>
            <a:r>
              <a:rPr lang="en-US" dirty="0" smtClean="0"/>
              <a:t>Mrs. O’Leary’s Cow</a:t>
            </a:r>
          </a:p>
          <a:p>
            <a:pPr marL="1314450" lvl="2" indent="-514350"/>
            <a:r>
              <a:rPr lang="en-US" dirty="0" smtClean="0"/>
              <a:t>The Mayor of Chicago</a:t>
            </a:r>
          </a:p>
          <a:p>
            <a:pPr marL="1314450" lvl="2" indent="-514350"/>
            <a:r>
              <a:rPr lang="en-US" dirty="0" smtClean="0"/>
              <a:t>A famous artist</a:t>
            </a:r>
          </a:p>
          <a:p>
            <a:pPr marL="1314450" lvl="2" indent="-514350"/>
            <a:r>
              <a:rPr lang="en-US" dirty="0" smtClean="0"/>
              <a:t>A group of feisty Chicagoans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 –            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What is an ‘encyclopedic museum”?</a:t>
            </a:r>
          </a:p>
          <a:p>
            <a:pPr marL="1314450" lvl="2" indent="-514350"/>
            <a:r>
              <a:rPr lang="en-US" dirty="0" smtClean="0"/>
              <a:t>Art is categorized by themes and artists</a:t>
            </a:r>
          </a:p>
          <a:p>
            <a:pPr marL="1314450" lvl="2" indent="-514350"/>
            <a:r>
              <a:rPr lang="en-US" dirty="0" smtClean="0"/>
              <a:t>Art represents the whole globe under 1 roof</a:t>
            </a:r>
          </a:p>
          <a:p>
            <a:pPr marL="1314450" lvl="2" indent="-514350"/>
            <a:r>
              <a:rPr lang="en-US" dirty="0" smtClean="0"/>
              <a:t>Pictures of famous artists are in a book for people to look 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What welcomes visitors to the Art Institute?</a:t>
            </a:r>
          </a:p>
          <a:p>
            <a:pPr marL="1314450" lvl="2" indent="-514350"/>
            <a:r>
              <a:rPr lang="en-US" dirty="0" smtClean="0"/>
              <a:t>Scrolls of art</a:t>
            </a:r>
          </a:p>
          <a:p>
            <a:pPr marL="1314450" lvl="2" indent="-514350"/>
            <a:r>
              <a:rPr lang="en-US" dirty="0" smtClean="0"/>
              <a:t>Mrs. O’Leary’s Cow</a:t>
            </a:r>
          </a:p>
          <a:p>
            <a:pPr marL="1314450" lvl="2" indent="-514350"/>
            <a:r>
              <a:rPr lang="en-US" dirty="0" smtClean="0"/>
              <a:t>The Mayor of Chicago</a:t>
            </a:r>
          </a:p>
          <a:p>
            <a:pPr marL="1314450" lvl="2" indent="-514350"/>
            <a:r>
              <a:rPr lang="en-US" dirty="0" smtClean="0"/>
              <a:t>A famous artist</a:t>
            </a:r>
          </a:p>
          <a:p>
            <a:pPr marL="1314450" lvl="2" indent="-514350"/>
            <a:r>
              <a:rPr lang="en-US" dirty="0" smtClean="0"/>
              <a:t>Sculptures of lions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 –            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At the Art Institute you can see:</a:t>
            </a:r>
          </a:p>
          <a:p>
            <a:pPr marL="1314450" lvl="2" indent="-514350"/>
            <a:r>
              <a:rPr lang="en-US" dirty="0" smtClean="0"/>
              <a:t>Paintings</a:t>
            </a:r>
          </a:p>
          <a:p>
            <a:pPr marL="1314450" lvl="2" indent="-514350"/>
            <a:r>
              <a:rPr lang="en-US" dirty="0" smtClean="0"/>
              <a:t>Sculptures</a:t>
            </a:r>
          </a:p>
          <a:p>
            <a:pPr marL="1314450" lvl="2" indent="-514350"/>
            <a:r>
              <a:rPr lang="en-US" dirty="0" smtClean="0"/>
              <a:t>Photographs</a:t>
            </a:r>
          </a:p>
          <a:p>
            <a:pPr marL="1314450" lvl="2" indent="-514350"/>
            <a:r>
              <a:rPr lang="en-US" dirty="0" smtClean="0"/>
              <a:t>Prints</a:t>
            </a:r>
          </a:p>
          <a:p>
            <a:pPr marL="1314450" lvl="2" indent="-514350"/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The Art Institute  has the best collection of </a:t>
            </a:r>
            <a:r>
              <a:rPr lang="en-US" i="1" dirty="0" smtClean="0"/>
              <a:t>what </a:t>
            </a:r>
            <a:r>
              <a:rPr lang="en-US" dirty="0" smtClean="0"/>
              <a:t>outside of France?</a:t>
            </a:r>
          </a:p>
          <a:p>
            <a:pPr marL="1314450" lvl="2" indent="-514350"/>
            <a:r>
              <a:rPr lang="en-US" dirty="0" smtClean="0"/>
              <a:t>Impressionism</a:t>
            </a:r>
          </a:p>
          <a:p>
            <a:pPr marL="1314450" lvl="2" indent="-514350"/>
            <a:r>
              <a:rPr lang="en-US" dirty="0" smtClean="0"/>
              <a:t>Pointillism</a:t>
            </a:r>
          </a:p>
          <a:p>
            <a:pPr marL="1314450" lvl="2" indent="-514350"/>
            <a:r>
              <a:rPr lang="en-US" dirty="0" smtClean="0"/>
              <a:t>Neo-classical</a:t>
            </a:r>
          </a:p>
          <a:p>
            <a:pPr marL="1314450" lvl="2" indent="-514350"/>
            <a:r>
              <a:rPr lang="en-US" dirty="0" smtClean="0"/>
              <a:t>Americanism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Art Institute of Chicago –            Match the Painting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199" y="1524000"/>
            <a:ext cx="2404673" cy="1600200"/>
          </a:xfr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124200"/>
            <a:ext cx="233720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1524000"/>
            <a:ext cx="2362200" cy="17690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429000"/>
            <a:ext cx="220878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524000"/>
            <a:ext cx="1828800" cy="25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76800"/>
            <a:ext cx="20805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191000"/>
            <a:ext cx="1874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Georges Seurat (1859-1891)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6288" y="2362200"/>
            <a:ext cx="3452812" cy="3048000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French neo-impressionist painter who studied art as science.  He was a very private man.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Made the technique called pointillism which uses small dots of contrasting color to create his art.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Spent his life studying color theories and the effects of different linear structures.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Born in Paris, studied at the </a:t>
            </a:r>
            <a:r>
              <a:rPr lang="en-US" sz="2000" dirty="0" err="1" smtClean="0"/>
              <a:t>Ecole</a:t>
            </a:r>
            <a:r>
              <a:rPr lang="en-US" sz="2000" dirty="0" smtClean="0"/>
              <a:t> des Beaux-Arts.  Was influenced by Rembrandt and Goya.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 created over 500 drawings, including 7 large paintings, and 60 smaller 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Sunday on La Grande </a:t>
            </a:r>
            <a:r>
              <a:rPr lang="en-US" dirty="0" err="1" smtClean="0"/>
              <a:t>Jatte</a:t>
            </a:r>
            <a:endParaRPr lang="en-US" dirty="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76400"/>
            <a:ext cx="6486525" cy="4316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1140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Art Institute of Chicago</vt:lpstr>
      <vt:lpstr>The Art Institute of Chicago</vt:lpstr>
      <vt:lpstr>The Art Institute of Chicago</vt:lpstr>
      <vt:lpstr>The Art Institute of Chicago –            Test Your Knowledge</vt:lpstr>
      <vt:lpstr>The Art Institute of Chicago –            Test Your Knowledge</vt:lpstr>
      <vt:lpstr>The Art Institute of Chicago –            Test Your Knowledge</vt:lpstr>
      <vt:lpstr>The Art Institute of Chicago –            Match the Painting</vt:lpstr>
      <vt:lpstr>Georges Seurat (1859-1891)</vt:lpstr>
      <vt:lpstr>A Sunday on La Grande Jatte</vt:lpstr>
      <vt:lpstr>Edward Hopper (1882-1967)</vt:lpstr>
      <vt:lpstr>Nighthawks</vt:lpstr>
      <vt:lpstr>Marc Chagall (1887-1985)</vt:lpstr>
      <vt:lpstr>America Windows</vt:lpstr>
      <vt:lpstr>Paul Gauguin (1848-1903)</vt:lpstr>
      <vt:lpstr>Ancestors of Tehamana</vt:lpstr>
      <vt:lpstr>Edgar Degas (1834-1917)</vt:lpstr>
      <vt:lpstr>The Star</vt:lpstr>
      <vt:lpstr>Claude Monet (1840-1926)</vt:lpstr>
      <vt:lpstr>Water Lilies</vt:lpstr>
      <vt:lpstr>Vincent Van Gogh (1853-1890)</vt:lpstr>
      <vt:lpstr>Vincent Van Gogh Self Portrait</vt:lpstr>
      <vt:lpstr>The Bedroom</vt:lpstr>
      <vt:lpstr>The Project – Drawing your own Welcome Structure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Institute of Chicago</dc:title>
  <dc:creator>Kobra</dc:creator>
  <cp:lastModifiedBy>mom</cp:lastModifiedBy>
  <cp:revision>23</cp:revision>
  <dcterms:created xsi:type="dcterms:W3CDTF">2012-03-16T14:59:14Z</dcterms:created>
  <dcterms:modified xsi:type="dcterms:W3CDTF">2013-11-05T20:08:01Z</dcterms:modified>
</cp:coreProperties>
</file>