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4" r:id="rId7"/>
    <p:sldId id="265" r:id="rId8"/>
    <p:sldId id="266"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0290" autoAdjust="0"/>
  </p:normalViewPr>
  <p:slideViewPr>
    <p:cSldViewPr>
      <p:cViewPr varScale="1">
        <p:scale>
          <a:sx n="59" d="100"/>
          <a:sy n="59" d="100"/>
        </p:scale>
        <p:origin x="-21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CADF6-CD9E-48F6-A698-A0397BF2113D}" type="datetimeFigureOut">
              <a:rPr lang="en-US" smtClean="0"/>
              <a:t>2/27/2012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F63C79-6666-43B1-AB97-25150E7689F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 portrait</a:t>
            </a:r>
          </a:p>
        </p:txBody>
      </p:sp>
      <p:sp>
        <p:nvSpPr>
          <p:cNvPr id="4" name="Slide Number Placeholder 3"/>
          <p:cNvSpPr>
            <a:spLocks noGrp="1"/>
          </p:cNvSpPr>
          <p:nvPr>
            <p:ph type="sldNum" sz="quarter" idx="10"/>
          </p:nvPr>
        </p:nvSpPr>
        <p:spPr/>
        <p:txBody>
          <a:bodyPr/>
          <a:lstStyle/>
          <a:p>
            <a:fld id="{102DCBFE-9CEC-45C6-9388-B52B6C4063F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72">
              <a:defRPr/>
            </a:pPr>
            <a:r>
              <a:rPr lang="en-US" dirty="0" smtClean="0"/>
              <a:t>As Wood's work became known, his paintings began to sell for modest prices in the vicinity of $300. His most famous work, "American Gothic" was painted in 1931 and was sold to the Chicago Art Institute at this price, though it is priceless today.</a:t>
            </a:r>
          </a:p>
          <a:p>
            <a:endParaRPr lang="en-US" dirty="0"/>
          </a:p>
        </p:txBody>
      </p:sp>
      <p:sp>
        <p:nvSpPr>
          <p:cNvPr id="4" name="Slide Number Placeholder 3"/>
          <p:cNvSpPr>
            <a:spLocks noGrp="1"/>
          </p:cNvSpPr>
          <p:nvPr>
            <p:ph type="sldNum" sz="quarter" idx="10"/>
          </p:nvPr>
        </p:nvSpPr>
        <p:spPr/>
        <p:txBody>
          <a:bodyPr/>
          <a:lstStyle/>
          <a:p>
            <a:fld id="{102DCBFE-9CEC-45C6-9388-B52B6C4063F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72">
              <a:defRPr/>
            </a:pPr>
            <a:r>
              <a:rPr lang="en-US" dirty="0" smtClean="0"/>
              <a:t>As Wood's work became known, his paintings began to sell for modest prices in the vicinity of $300. His most famous work, "American Gothic" was painted in 1931 and was sold to the Chicago Art Institute at this price, though it is priceless today.</a:t>
            </a:r>
          </a:p>
          <a:p>
            <a:endParaRPr lang="en-US" dirty="0"/>
          </a:p>
        </p:txBody>
      </p:sp>
      <p:sp>
        <p:nvSpPr>
          <p:cNvPr id="4" name="Slide Number Placeholder 3"/>
          <p:cNvSpPr>
            <a:spLocks noGrp="1"/>
          </p:cNvSpPr>
          <p:nvPr>
            <p:ph type="sldNum" sz="quarter" idx="10"/>
          </p:nvPr>
        </p:nvSpPr>
        <p:spPr/>
        <p:txBody>
          <a:bodyPr/>
          <a:lstStyle/>
          <a:p>
            <a:fld id="{102DCBFE-9CEC-45C6-9388-B52B6C4063F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 do you think this was painted?  </a:t>
            </a:r>
            <a:r>
              <a:rPr lang="en-US" dirty="0" smtClean="0">
                <a:solidFill>
                  <a:srgbClr val="7030A0"/>
                </a:solidFill>
              </a:rPr>
              <a:t>(</a:t>
            </a:r>
            <a:r>
              <a:rPr lang="en-US" i="1" dirty="0" smtClean="0">
                <a:solidFill>
                  <a:srgbClr val="7030A0"/>
                </a:solidFill>
              </a:rPr>
              <a:t>American Gothic </a:t>
            </a:r>
            <a:r>
              <a:rPr lang="en-US" dirty="0" smtClean="0">
                <a:solidFill>
                  <a:srgbClr val="7030A0"/>
                </a:solidFill>
              </a:rPr>
              <a:t>was painted in Eldon, Iowa -about 5 hours from Arlington Heights)</a:t>
            </a:r>
          </a:p>
          <a:p>
            <a:r>
              <a:rPr lang="en-US" dirty="0" smtClean="0"/>
              <a:t>Where do you think the artist was standing when he painted it?</a:t>
            </a:r>
          </a:p>
          <a:p>
            <a:r>
              <a:rPr lang="en-US" dirty="0" smtClean="0"/>
              <a:t>What type of colors did he use?</a:t>
            </a:r>
          </a:p>
          <a:p>
            <a:r>
              <a:rPr lang="en-US" dirty="0" smtClean="0"/>
              <a:t>When do you think it is?   (Around</a:t>
            </a:r>
            <a:r>
              <a:rPr lang="en-US" baseline="0" dirty="0" smtClean="0"/>
              <a:t> the time of the great depression)</a:t>
            </a:r>
            <a:endParaRPr lang="en-US" dirty="0" smtClean="0"/>
          </a:p>
          <a:p>
            <a:r>
              <a:rPr lang="en-US" dirty="0" smtClean="0"/>
              <a:t>What are they doing? Are they posing?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Whom do we see here?   (He asked his dentist and his sister Nan to pose as a farmer and his unmarried daughter)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do you think artist painted the people looking serious?   (b/c farm life was very hard.)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upper window designed to resemble a medieval/gothic pointed arch, inspired the painting’s title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 the people stood, testifies to the association Americans have with their homes as expressions of themselves. In rural America, a home not only signified family but also the mutual hard work of its members, and as the family’s greatest financial possession.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8F63C79-6666-43B1-AB97-25150E7689F3}"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day, while Grant was looking for something interesting to paint, he discovered a farmhouse with an unusual window.  The arch-shaped window was based on a style of European architecture from the Middle Ages called Gothic architecture.  Grant liked the contrast of a European window on an American farmhouse. </a:t>
            </a:r>
            <a:endParaRPr lang="en-US" dirty="0"/>
          </a:p>
        </p:txBody>
      </p:sp>
      <p:sp>
        <p:nvSpPr>
          <p:cNvPr id="4" name="Slide Number Placeholder 3"/>
          <p:cNvSpPr>
            <a:spLocks noGrp="1"/>
          </p:cNvSpPr>
          <p:nvPr>
            <p:ph type="sldNum" sz="quarter" idx="10"/>
          </p:nvPr>
        </p:nvSpPr>
        <p:spPr/>
        <p:txBody>
          <a:bodyPr/>
          <a:lstStyle/>
          <a:p>
            <a:fld id="{28F63C79-6666-43B1-AB97-25150E7689F3}"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Parody</a:t>
            </a:r>
            <a:r>
              <a:rPr lang="en-US" dirty="0" smtClean="0"/>
              <a:t> – Copying someone’s work in a comical way.  Often</a:t>
            </a:r>
            <a:r>
              <a:rPr lang="en-US" baseline="0" dirty="0" smtClean="0"/>
              <a:t> meant to be ridiculous.  A </a:t>
            </a:r>
            <a:r>
              <a:rPr lang="en-US" dirty="0" smtClean="0"/>
              <a:t>humorous imitation that changes the tone of a famous work.</a:t>
            </a:r>
          </a:p>
          <a:p>
            <a:endParaRPr lang="en-US" dirty="0" smtClean="0"/>
          </a:p>
          <a:p>
            <a:r>
              <a:rPr lang="en-US" dirty="0" smtClean="0"/>
              <a:t>The students have learned the background history of Grant Wood's "American Gothic." Then the students viewed a few artists who have created parodies to the American Gothic Idea. We talked about what is always the same, the roles of the two people in the painting and how they might have changed today. A parody is a </a:t>
            </a:r>
            <a:br>
              <a:rPr lang="en-US" dirty="0" smtClean="0"/>
            </a:br>
            <a:endParaRPr lang="en-US" dirty="0"/>
          </a:p>
        </p:txBody>
      </p:sp>
      <p:sp>
        <p:nvSpPr>
          <p:cNvPr id="4" name="Slide Number Placeholder 3"/>
          <p:cNvSpPr>
            <a:spLocks noGrp="1"/>
          </p:cNvSpPr>
          <p:nvPr>
            <p:ph type="sldNum" sz="quarter" idx="10"/>
          </p:nvPr>
        </p:nvSpPr>
        <p:spPr/>
        <p:txBody>
          <a:bodyPr/>
          <a:lstStyle/>
          <a:p>
            <a:fld id="{102DCBFE-9CEC-45C6-9388-B52B6C4063F3}"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F7097E-2C66-4C2F-8F58-BD35A61C7925}" type="datetimeFigureOut">
              <a:rPr lang="en-US" smtClean="0"/>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7097E-2C66-4C2F-8F58-BD35A61C7925}" type="datetimeFigureOut">
              <a:rPr lang="en-US" smtClean="0"/>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7097E-2C66-4C2F-8F58-BD35A61C7925}" type="datetimeFigureOut">
              <a:rPr lang="en-US" smtClean="0"/>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F7097E-2C66-4C2F-8F58-BD35A61C7925}" type="datetimeFigureOut">
              <a:rPr lang="en-US" smtClean="0"/>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7097E-2C66-4C2F-8F58-BD35A61C7925}" type="datetimeFigureOut">
              <a:rPr lang="en-US" smtClean="0"/>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F7097E-2C66-4C2F-8F58-BD35A61C7925}" type="datetimeFigureOut">
              <a:rPr lang="en-US" smtClean="0"/>
              <a:t>2/27/2012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7097E-2C66-4C2F-8F58-BD35A61C7925}" type="datetimeFigureOut">
              <a:rPr lang="en-US" smtClean="0"/>
              <a:t>2/27/2012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F7097E-2C66-4C2F-8F58-BD35A61C7925}" type="datetimeFigureOut">
              <a:rPr lang="en-US" smtClean="0"/>
              <a:t>2/27/2012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7097E-2C66-4C2F-8F58-BD35A61C7925}" type="datetimeFigureOut">
              <a:rPr lang="en-US" smtClean="0"/>
              <a:t>2/27/2012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7097E-2C66-4C2F-8F58-BD35A61C7925}" type="datetimeFigureOut">
              <a:rPr lang="en-US" smtClean="0"/>
              <a:t>2/27/2012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7097E-2C66-4C2F-8F58-BD35A61C7925}" type="datetimeFigureOut">
              <a:rPr lang="en-US" smtClean="0"/>
              <a:t>2/27/2012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36143-764B-4725-89E6-105518118D2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7097E-2C66-4C2F-8F58-BD35A61C7925}" type="datetimeFigureOut">
              <a:rPr lang="en-US" smtClean="0"/>
              <a:t>2/27/2012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6143-764B-4725-89E6-105518118D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upload.wikimedia.org/wikipedia/commons/2/21/Grant_wood_boyhood_home.jpg" TargetMode="External"/><Relationship Id="rId4" Type="http://schemas.openxmlformats.org/officeDocument/2006/relationships/image" Target="../media/image6.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margaretbearden.com/euharlee/wp-content/uploads/2010/10/IMG_0718.jpg"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margaretbearden.com/euharlee/wp-content/uploads/2010/10/IMG_0721.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3600"/>
            <a:ext cx="4114800" cy="1470025"/>
          </a:xfrm>
        </p:spPr>
        <p:txBody>
          <a:bodyPr>
            <a:normAutofit/>
          </a:bodyPr>
          <a:lstStyle/>
          <a:p>
            <a:r>
              <a:rPr lang="en-US" sz="6000" dirty="0" smtClean="0"/>
              <a:t>Grant Wood</a:t>
            </a:r>
            <a:endParaRPr lang="en-US" sz="6000" dirty="0"/>
          </a:p>
        </p:txBody>
      </p:sp>
      <p:pic>
        <p:nvPicPr>
          <p:cNvPr id="9224" name="Picture 8" descr="http://1.bp.blogspot.com/_4gF6YuGUwVM/TTS6PBPGvBI/AAAAAAAAQzM/0c9iJu8CvoQ/s1600/grant-wood-self-portrait.jpg"/>
          <p:cNvPicPr>
            <a:picLocks noChangeAspect="1" noChangeArrowheads="1"/>
          </p:cNvPicPr>
          <p:nvPr/>
        </p:nvPicPr>
        <p:blipFill>
          <a:blip r:embed="rId3" cstate="print"/>
          <a:srcRect/>
          <a:stretch>
            <a:fillRect/>
          </a:stretch>
        </p:blipFill>
        <p:spPr bwMode="auto">
          <a:xfrm>
            <a:off x="4419600" y="609600"/>
            <a:ext cx="4419600" cy="5715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Grant Wood</a:t>
            </a:r>
            <a:endParaRPr lang="en-US" b="1" dirty="0"/>
          </a:p>
        </p:txBody>
      </p:sp>
      <p:sp>
        <p:nvSpPr>
          <p:cNvPr id="3" name="Content Placeholder 2"/>
          <p:cNvSpPr>
            <a:spLocks noGrp="1"/>
          </p:cNvSpPr>
          <p:nvPr>
            <p:ph idx="1"/>
          </p:nvPr>
        </p:nvSpPr>
        <p:spPr>
          <a:xfrm>
            <a:off x="457200" y="1447800"/>
            <a:ext cx="8229600" cy="4678363"/>
          </a:xfrm>
        </p:spPr>
        <p:txBody>
          <a:bodyPr>
            <a:normAutofit/>
          </a:bodyPr>
          <a:lstStyle/>
          <a:p>
            <a:r>
              <a:rPr lang="en-US" sz="3600" dirty="0" smtClean="0"/>
              <a:t>Born February 13, 1891 in Iowa</a:t>
            </a:r>
          </a:p>
          <a:p>
            <a:r>
              <a:rPr lang="en-US" sz="3600" dirty="0" smtClean="0"/>
              <a:t>Best known for paintings showing the rural Midwest</a:t>
            </a:r>
            <a:endParaRPr lang="en-US" sz="3600" dirty="0"/>
          </a:p>
        </p:txBody>
      </p:sp>
      <p:pic>
        <p:nvPicPr>
          <p:cNvPr id="4" name="Picture 4" descr="http://4.bp.blogspot.com/_vCJ5ph6Hw5w/ReSjSHcFbNI/AAAAAAAAAVI/DrweJLQUQdE/s400/grantwood.jpg"/>
          <p:cNvPicPr>
            <a:picLocks noChangeAspect="1" noChangeArrowheads="1"/>
          </p:cNvPicPr>
          <p:nvPr/>
        </p:nvPicPr>
        <p:blipFill>
          <a:blip r:embed="rId2" cstate="print"/>
          <a:srcRect/>
          <a:stretch>
            <a:fillRect/>
          </a:stretch>
        </p:blipFill>
        <p:spPr bwMode="auto">
          <a:xfrm>
            <a:off x="5638800" y="3154152"/>
            <a:ext cx="2827093" cy="3399050"/>
          </a:xfrm>
          <a:prstGeom prst="rect">
            <a:avLst/>
          </a:prstGeom>
          <a:noFill/>
        </p:spPr>
      </p:pic>
      <p:pic>
        <p:nvPicPr>
          <p:cNvPr id="1026" name="Picture 2" descr="C:\Documents and Settings\DSchmidt\Local Settings\Temporary Internet Files\Content.IE5\Q05DG2E0\MC900189571[1].jpg"/>
          <p:cNvPicPr>
            <a:picLocks noChangeAspect="1" noChangeArrowheads="1"/>
          </p:cNvPicPr>
          <p:nvPr/>
        </p:nvPicPr>
        <p:blipFill>
          <a:blip r:embed="rId3" cstate="print"/>
          <a:srcRect/>
          <a:stretch>
            <a:fillRect/>
          </a:stretch>
        </p:blipFill>
        <p:spPr bwMode="auto">
          <a:xfrm>
            <a:off x="914400" y="3352801"/>
            <a:ext cx="4210626" cy="3304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Grant Wood</a:t>
            </a:r>
            <a:endParaRPr lang="en-US" b="1" dirty="0"/>
          </a:p>
        </p:txBody>
      </p:sp>
      <p:sp>
        <p:nvSpPr>
          <p:cNvPr id="3" name="Content Placeholder 2"/>
          <p:cNvSpPr>
            <a:spLocks noGrp="1"/>
          </p:cNvSpPr>
          <p:nvPr>
            <p:ph idx="1"/>
          </p:nvPr>
        </p:nvSpPr>
        <p:spPr>
          <a:xfrm>
            <a:off x="457200" y="1143000"/>
            <a:ext cx="8229600" cy="4525963"/>
          </a:xfrm>
        </p:spPr>
        <p:txBody>
          <a:bodyPr/>
          <a:lstStyle/>
          <a:p>
            <a:r>
              <a:rPr lang="en-US" dirty="0" smtClean="0"/>
              <a:t>At age 3, he started drawing pictures of chickens</a:t>
            </a:r>
          </a:p>
          <a:p>
            <a:r>
              <a:rPr lang="en-US" dirty="0" smtClean="0"/>
              <a:t>When </a:t>
            </a:r>
            <a:r>
              <a:rPr lang="en-US" dirty="0" smtClean="0"/>
              <a:t>he was 14, he won </a:t>
            </a:r>
            <a:r>
              <a:rPr lang="en-US" dirty="0" smtClean="0"/>
              <a:t>3</a:t>
            </a:r>
            <a:r>
              <a:rPr lang="en-US" baseline="30000" dirty="0" smtClean="0"/>
              <a:t>rd</a:t>
            </a:r>
            <a:r>
              <a:rPr lang="en-US" dirty="0" smtClean="0"/>
              <a:t> </a:t>
            </a:r>
            <a:r>
              <a:rPr lang="en-US" dirty="0" smtClean="0"/>
              <a:t>prize in a national contest for a crayon drawing of oak leaves</a:t>
            </a:r>
          </a:p>
          <a:p>
            <a:r>
              <a:rPr lang="en-US" dirty="0" smtClean="0"/>
              <a:t>Said that winning that prize was his inspiration to become an artist. </a:t>
            </a:r>
          </a:p>
        </p:txBody>
      </p:sp>
      <p:pic>
        <p:nvPicPr>
          <p:cNvPr id="2050" name="Picture 2" descr="C:\Documents and Settings\DSchmidt\Local Settings\Temporary Internet Files\Content.IE5\GMY0E5YB\MP900174965[1].jpg"/>
          <p:cNvPicPr>
            <a:picLocks noChangeAspect="1" noChangeArrowheads="1"/>
          </p:cNvPicPr>
          <p:nvPr/>
        </p:nvPicPr>
        <p:blipFill>
          <a:blip r:embed="rId3" cstate="print"/>
          <a:srcRect/>
          <a:stretch>
            <a:fillRect/>
          </a:stretch>
        </p:blipFill>
        <p:spPr bwMode="auto">
          <a:xfrm>
            <a:off x="5410200" y="4445000"/>
            <a:ext cx="3276600" cy="2184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Timeline</a:t>
            </a:r>
            <a:endParaRPr lang="en-US" b="1" dirty="0"/>
          </a:p>
        </p:txBody>
      </p:sp>
      <p:cxnSp>
        <p:nvCxnSpPr>
          <p:cNvPr id="5" name="Straight Connector 4"/>
          <p:cNvCxnSpPr/>
          <p:nvPr/>
        </p:nvCxnSpPr>
        <p:spPr>
          <a:xfrm>
            <a:off x="304800" y="48006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90500" y="48387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333500" y="49149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247900" y="49149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848100" y="49149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33900" y="49149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5410200"/>
            <a:ext cx="685800" cy="381000"/>
          </a:xfrm>
          <a:prstGeom prst="rect">
            <a:avLst/>
          </a:prstGeom>
          <a:noFill/>
        </p:spPr>
        <p:txBody>
          <a:bodyPr wrap="square" rtlCol="0">
            <a:spAutoFit/>
          </a:bodyPr>
          <a:lstStyle/>
          <a:p>
            <a:r>
              <a:rPr lang="en-US" b="1" dirty="0" smtClean="0"/>
              <a:t>1891</a:t>
            </a:r>
            <a:endParaRPr lang="en-US" b="1" dirty="0"/>
          </a:p>
        </p:txBody>
      </p:sp>
      <p:sp>
        <p:nvSpPr>
          <p:cNvPr id="13" name="TextBox 12"/>
          <p:cNvSpPr txBox="1"/>
          <p:nvPr/>
        </p:nvSpPr>
        <p:spPr>
          <a:xfrm>
            <a:off x="152400" y="3581400"/>
            <a:ext cx="914400" cy="646331"/>
          </a:xfrm>
          <a:prstGeom prst="rect">
            <a:avLst/>
          </a:prstGeom>
          <a:noFill/>
        </p:spPr>
        <p:txBody>
          <a:bodyPr wrap="square" rtlCol="0">
            <a:spAutoFit/>
          </a:bodyPr>
          <a:lstStyle/>
          <a:p>
            <a:pPr algn="ctr"/>
            <a:r>
              <a:rPr lang="en-US" b="1" dirty="0" smtClean="0"/>
              <a:t>Born in Iowa</a:t>
            </a:r>
            <a:endParaRPr lang="en-US" b="1" dirty="0"/>
          </a:p>
        </p:txBody>
      </p:sp>
      <p:sp>
        <p:nvSpPr>
          <p:cNvPr id="14" name="TextBox 13"/>
          <p:cNvSpPr txBox="1"/>
          <p:nvPr/>
        </p:nvSpPr>
        <p:spPr>
          <a:xfrm>
            <a:off x="1447800" y="5410200"/>
            <a:ext cx="685800" cy="381000"/>
          </a:xfrm>
          <a:prstGeom prst="rect">
            <a:avLst/>
          </a:prstGeom>
          <a:noFill/>
        </p:spPr>
        <p:txBody>
          <a:bodyPr wrap="square" rtlCol="0">
            <a:spAutoFit/>
          </a:bodyPr>
          <a:lstStyle/>
          <a:p>
            <a:r>
              <a:rPr lang="en-US" b="1" dirty="0" smtClean="0"/>
              <a:t>1913</a:t>
            </a:r>
            <a:endParaRPr lang="en-US" b="1" dirty="0"/>
          </a:p>
        </p:txBody>
      </p:sp>
      <p:sp>
        <p:nvSpPr>
          <p:cNvPr id="15" name="TextBox 14"/>
          <p:cNvSpPr txBox="1"/>
          <p:nvPr/>
        </p:nvSpPr>
        <p:spPr>
          <a:xfrm>
            <a:off x="2362200" y="5410200"/>
            <a:ext cx="685800" cy="381000"/>
          </a:xfrm>
          <a:prstGeom prst="rect">
            <a:avLst/>
          </a:prstGeom>
          <a:noFill/>
        </p:spPr>
        <p:txBody>
          <a:bodyPr wrap="square" rtlCol="0">
            <a:spAutoFit/>
          </a:bodyPr>
          <a:lstStyle/>
          <a:p>
            <a:r>
              <a:rPr lang="en-US" b="1" dirty="0" smtClean="0"/>
              <a:t>1920</a:t>
            </a:r>
            <a:endParaRPr lang="en-US" b="1" dirty="0"/>
          </a:p>
        </p:txBody>
      </p:sp>
      <p:sp>
        <p:nvSpPr>
          <p:cNvPr id="16" name="TextBox 15"/>
          <p:cNvSpPr txBox="1"/>
          <p:nvPr/>
        </p:nvSpPr>
        <p:spPr>
          <a:xfrm>
            <a:off x="3962400" y="5410200"/>
            <a:ext cx="685800" cy="381000"/>
          </a:xfrm>
          <a:prstGeom prst="rect">
            <a:avLst/>
          </a:prstGeom>
          <a:noFill/>
        </p:spPr>
        <p:txBody>
          <a:bodyPr wrap="square" rtlCol="0">
            <a:spAutoFit/>
          </a:bodyPr>
          <a:lstStyle/>
          <a:p>
            <a:r>
              <a:rPr lang="en-US" b="1" dirty="0" smtClean="0"/>
              <a:t>1928</a:t>
            </a:r>
            <a:endParaRPr lang="en-US" b="1" dirty="0"/>
          </a:p>
        </p:txBody>
      </p:sp>
      <p:sp>
        <p:nvSpPr>
          <p:cNvPr id="17" name="TextBox 16"/>
          <p:cNvSpPr txBox="1"/>
          <p:nvPr/>
        </p:nvSpPr>
        <p:spPr>
          <a:xfrm>
            <a:off x="1143000" y="3276600"/>
            <a:ext cx="1219200" cy="1200329"/>
          </a:xfrm>
          <a:prstGeom prst="rect">
            <a:avLst/>
          </a:prstGeom>
          <a:noFill/>
        </p:spPr>
        <p:txBody>
          <a:bodyPr wrap="square" rtlCol="0">
            <a:spAutoFit/>
          </a:bodyPr>
          <a:lstStyle/>
          <a:p>
            <a:pPr algn="ctr"/>
            <a:r>
              <a:rPr lang="en-US" b="1" dirty="0" smtClean="0"/>
              <a:t>Student at Art Institute of Chicago</a:t>
            </a:r>
            <a:endParaRPr lang="en-US" b="1" dirty="0"/>
          </a:p>
        </p:txBody>
      </p:sp>
      <p:sp>
        <p:nvSpPr>
          <p:cNvPr id="18" name="TextBox 17"/>
          <p:cNvSpPr txBox="1"/>
          <p:nvPr/>
        </p:nvSpPr>
        <p:spPr>
          <a:xfrm>
            <a:off x="2667000" y="3420070"/>
            <a:ext cx="1600200" cy="923330"/>
          </a:xfrm>
          <a:prstGeom prst="rect">
            <a:avLst/>
          </a:prstGeom>
          <a:noFill/>
        </p:spPr>
        <p:txBody>
          <a:bodyPr wrap="square" rtlCol="0">
            <a:spAutoFit/>
          </a:bodyPr>
          <a:lstStyle/>
          <a:p>
            <a:pPr algn="ctr"/>
            <a:r>
              <a:rPr lang="en-US" b="1" dirty="0" smtClean="0"/>
              <a:t>Traveled to Europe to Study Painting</a:t>
            </a:r>
            <a:endParaRPr lang="en-US" b="1" dirty="0"/>
          </a:p>
        </p:txBody>
      </p:sp>
      <p:sp>
        <p:nvSpPr>
          <p:cNvPr id="19" name="TextBox 18"/>
          <p:cNvSpPr txBox="1"/>
          <p:nvPr/>
        </p:nvSpPr>
        <p:spPr>
          <a:xfrm>
            <a:off x="5562600" y="5410200"/>
            <a:ext cx="685800" cy="381000"/>
          </a:xfrm>
          <a:prstGeom prst="rect">
            <a:avLst/>
          </a:prstGeom>
          <a:noFill/>
        </p:spPr>
        <p:txBody>
          <a:bodyPr wrap="square" rtlCol="0">
            <a:spAutoFit/>
          </a:bodyPr>
          <a:lstStyle/>
          <a:p>
            <a:r>
              <a:rPr lang="en-US" b="1" dirty="0" smtClean="0"/>
              <a:t>1934</a:t>
            </a:r>
            <a:endParaRPr lang="en-US" b="1" dirty="0"/>
          </a:p>
        </p:txBody>
      </p:sp>
      <p:sp>
        <p:nvSpPr>
          <p:cNvPr id="20" name="TextBox 19"/>
          <p:cNvSpPr txBox="1"/>
          <p:nvPr/>
        </p:nvSpPr>
        <p:spPr>
          <a:xfrm>
            <a:off x="4648200" y="5410200"/>
            <a:ext cx="685800" cy="381000"/>
          </a:xfrm>
          <a:prstGeom prst="rect">
            <a:avLst/>
          </a:prstGeom>
          <a:noFill/>
        </p:spPr>
        <p:txBody>
          <a:bodyPr wrap="square" rtlCol="0">
            <a:spAutoFit/>
          </a:bodyPr>
          <a:lstStyle/>
          <a:p>
            <a:r>
              <a:rPr lang="en-US" b="1" dirty="0" smtClean="0"/>
              <a:t>1930</a:t>
            </a:r>
            <a:endParaRPr lang="en-US" b="1" dirty="0"/>
          </a:p>
        </p:txBody>
      </p:sp>
      <p:sp>
        <p:nvSpPr>
          <p:cNvPr id="21" name="TextBox 20"/>
          <p:cNvSpPr txBox="1"/>
          <p:nvPr/>
        </p:nvSpPr>
        <p:spPr>
          <a:xfrm>
            <a:off x="4343400" y="3420070"/>
            <a:ext cx="1219200" cy="923330"/>
          </a:xfrm>
          <a:prstGeom prst="rect">
            <a:avLst/>
          </a:prstGeom>
          <a:noFill/>
        </p:spPr>
        <p:txBody>
          <a:bodyPr wrap="square" rtlCol="0">
            <a:spAutoFit/>
          </a:bodyPr>
          <a:lstStyle/>
          <a:p>
            <a:pPr algn="ctr"/>
            <a:r>
              <a:rPr lang="en-US" b="1" dirty="0" smtClean="0"/>
              <a:t>Won $300 in Art Contest</a:t>
            </a:r>
            <a:endParaRPr lang="en-US" b="1" dirty="0"/>
          </a:p>
        </p:txBody>
      </p:sp>
      <p:cxnSp>
        <p:nvCxnSpPr>
          <p:cNvPr id="22" name="Straight Connector 21"/>
          <p:cNvCxnSpPr/>
          <p:nvPr/>
        </p:nvCxnSpPr>
        <p:spPr>
          <a:xfrm rot="5400000">
            <a:off x="7353300" y="48387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448300" y="49149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077200" y="5410200"/>
            <a:ext cx="685800" cy="381000"/>
          </a:xfrm>
          <a:prstGeom prst="rect">
            <a:avLst/>
          </a:prstGeom>
          <a:noFill/>
        </p:spPr>
        <p:txBody>
          <a:bodyPr wrap="square" rtlCol="0">
            <a:spAutoFit/>
          </a:bodyPr>
          <a:lstStyle/>
          <a:p>
            <a:r>
              <a:rPr lang="en-US" b="1" dirty="0" smtClean="0"/>
              <a:t>1942</a:t>
            </a:r>
            <a:endParaRPr lang="en-US" b="1" dirty="0"/>
          </a:p>
        </p:txBody>
      </p:sp>
      <p:sp>
        <p:nvSpPr>
          <p:cNvPr id="25" name="TextBox 24"/>
          <p:cNvSpPr txBox="1"/>
          <p:nvPr/>
        </p:nvSpPr>
        <p:spPr>
          <a:xfrm>
            <a:off x="7467600" y="5410200"/>
            <a:ext cx="685800" cy="381000"/>
          </a:xfrm>
          <a:prstGeom prst="rect">
            <a:avLst/>
          </a:prstGeom>
          <a:noFill/>
        </p:spPr>
        <p:txBody>
          <a:bodyPr wrap="square" rtlCol="0">
            <a:spAutoFit/>
          </a:bodyPr>
          <a:lstStyle/>
          <a:p>
            <a:r>
              <a:rPr lang="en-US" b="1" dirty="0" smtClean="0"/>
              <a:t>1941</a:t>
            </a:r>
            <a:endParaRPr lang="en-US" b="1" dirty="0"/>
          </a:p>
        </p:txBody>
      </p:sp>
      <p:sp>
        <p:nvSpPr>
          <p:cNvPr id="26" name="TextBox 25"/>
          <p:cNvSpPr txBox="1"/>
          <p:nvPr/>
        </p:nvSpPr>
        <p:spPr>
          <a:xfrm>
            <a:off x="5715000" y="3657600"/>
            <a:ext cx="1981200" cy="646331"/>
          </a:xfrm>
          <a:prstGeom prst="rect">
            <a:avLst/>
          </a:prstGeom>
          <a:noFill/>
        </p:spPr>
        <p:txBody>
          <a:bodyPr wrap="square" rtlCol="0">
            <a:spAutoFit/>
          </a:bodyPr>
          <a:lstStyle/>
          <a:p>
            <a:pPr algn="ctr"/>
            <a:r>
              <a:rPr lang="en-US" b="1" dirty="0" smtClean="0"/>
              <a:t>Taught Art at University of Iowa</a:t>
            </a:r>
            <a:endParaRPr lang="en-US" b="1" dirty="0"/>
          </a:p>
        </p:txBody>
      </p:sp>
      <p:cxnSp>
        <p:nvCxnSpPr>
          <p:cNvPr id="27" name="Straight Connector 26"/>
          <p:cNvCxnSpPr/>
          <p:nvPr/>
        </p:nvCxnSpPr>
        <p:spPr>
          <a:xfrm rot="5400000">
            <a:off x="7962900" y="4838700"/>
            <a:ext cx="83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924800" y="3697069"/>
            <a:ext cx="914400" cy="646331"/>
          </a:xfrm>
          <a:prstGeom prst="rect">
            <a:avLst/>
          </a:prstGeom>
          <a:noFill/>
        </p:spPr>
        <p:txBody>
          <a:bodyPr wrap="square" rtlCol="0">
            <a:spAutoFit/>
          </a:bodyPr>
          <a:lstStyle/>
          <a:p>
            <a:pPr algn="ctr"/>
            <a:r>
              <a:rPr lang="en-US" b="1" dirty="0" smtClean="0"/>
              <a:t>Died of Cancer</a:t>
            </a:r>
            <a:endParaRPr lang="en-US" b="1" dirty="0"/>
          </a:p>
        </p:txBody>
      </p:sp>
      <p:pic>
        <p:nvPicPr>
          <p:cNvPr id="4098" name="Picture 2" descr="http://www.cityprofile.com/forum/attachments/illinois/10209-chicago-p83030-chicago-art_institute_of_chicago.jpg"/>
          <p:cNvPicPr>
            <a:picLocks noChangeAspect="1" noChangeArrowheads="1"/>
          </p:cNvPicPr>
          <p:nvPr/>
        </p:nvPicPr>
        <p:blipFill>
          <a:blip r:embed="rId3" cstate="print"/>
          <a:srcRect/>
          <a:stretch>
            <a:fillRect/>
          </a:stretch>
        </p:blipFill>
        <p:spPr bwMode="auto">
          <a:xfrm>
            <a:off x="1143000" y="1371600"/>
            <a:ext cx="1219200" cy="1778157"/>
          </a:xfrm>
          <a:prstGeom prst="rect">
            <a:avLst/>
          </a:prstGeom>
          <a:noFill/>
        </p:spPr>
      </p:pic>
      <p:pic>
        <p:nvPicPr>
          <p:cNvPr id="4100" name="Picture 4" descr="http://blog.themonastery.org/files/2011/05/University-of-Iowa-Hawkeyes-Logo.jpg"/>
          <p:cNvPicPr>
            <a:picLocks noChangeAspect="1" noChangeArrowheads="1"/>
          </p:cNvPicPr>
          <p:nvPr/>
        </p:nvPicPr>
        <p:blipFill>
          <a:blip r:embed="rId4" cstate="print"/>
          <a:srcRect/>
          <a:stretch>
            <a:fillRect/>
          </a:stretch>
        </p:blipFill>
        <p:spPr bwMode="auto">
          <a:xfrm>
            <a:off x="6019800" y="1752600"/>
            <a:ext cx="1623060" cy="1219200"/>
          </a:xfrm>
          <a:prstGeom prst="rect">
            <a:avLst/>
          </a:prstGeom>
          <a:noFill/>
        </p:spPr>
      </p:pic>
      <p:pic>
        <p:nvPicPr>
          <p:cNvPr id="4102" name="Picture 6" descr="File:Grant wood boyhood home.jpg">
            <a:hlinkClick r:id="rId5"/>
          </p:cNvPr>
          <p:cNvPicPr>
            <a:picLocks noChangeAspect="1" noChangeArrowheads="1"/>
          </p:cNvPicPr>
          <p:nvPr/>
        </p:nvPicPr>
        <p:blipFill>
          <a:blip r:embed="rId6" cstate="print"/>
          <a:srcRect/>
          <a:stretch>
            <a:fillRect/>
          </a:stretch>
        </p:blipFill>
        <p:spPr bwMode="auto">
          <a:xfrm>
            <a:off x="228600" y="2286000"/>
            <a:ext cx="711200" cy="533400"/>
          </a:xfrm>
          <a:prstGeom prst="rect">
            <a:avLst/>
          </a:prstGeom>
          <a:noFill/>
        </p:spPr>
      </p:pic>
      <p:pic>
        <p:nvPicPr>
          <p:cNvPr id="4104" name="Picture 8" descr="http://www.geographicguide.net/europe/maps-europe/maps/europe-political.jpg"/>
          <p:cNvPicPr>
            <a:picLocks noChangeAspect="1" noChangeArrowheads="1"/>
          </p:cNvPicPr>
          <p:nvPr/>
        </p:nvPicPr>
        <p:blipFill>
          <a:blip r:embed="rId7" cstate="print"/>
          <a:srcRect/>
          <a:stretch>
            <a:fillRect/>
          </a:stretch>
        </p:blipFill>
        <p:spPr bwMode="auto">
          <a:xfrm>
            <a:off x="2700400" y="1295400"/>
            <a:ext cx="1490600" cy="1904999"/>
          </a:xfrm>
          <a:prstGeom prst="rect">
            <a:avLst/>
          </a:prstGeom>
          <a:noFill/>
        </p:spPr>
      </p:pic>
      <p:pic>
        <p:nvPicPr>
          <p:cNvPr id="34" name="Picture 2" descr="http://www.artic.edu/aic/collections/citi/images/standard/WebLarge/WebImg_000067/50629_592067.jpg"/>
          <p:cNvPicPr>
            <a:picLocks noChangeAspect="1" noChangeArrowheads="1"/>
          </p:cNvPicPr>
          <p:nvPr/>
        </p:nvPicPr>
        <p:blipFill>
          <a:blip r:embed="rId8" cstate="print"/>
          <a:srcRect/>
          <a:stretch>
            <a:fillRect/>
          </a:stretch>
        </p:blipFill>
        <p:spPr bwMode="auto">
          <a:xfrm>
            <a:off x="4495800" y="1828800"/>
            <a:ext cx="990600" cy="1189470"/>
          </a:xfrm>
          <a:prstGeom prst="rect">
            <a:avLst/>
          </a:prstGeom>
          <a:noFill/>
        </p:spPr>
      </p:pic>
      <p:pic>
        <p:nvPicPr>
          <p:cNvPr id="4106" name="Picture 10" descr="http://www.numistories.com/wp-content/uploads/2010/07/rip-tombstone.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696200" y="1600200"/>
            <a:ext cx="1447800" cy="144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Grant Wood</a:t>
            </a:r>
            <a:r>
              <a:rPr lang="en-US" dirty="0" smtClean="0"/>
              <a:t/>
            </a:r>
            <a:br>
              <a:rPr lang="en-US" dirty="0" smtClean="0"/>
            </a:br>
            <a:r>
              <a:rPr lang="en-US" i="1" dirty="0" smtClean="0"/>
              <a:t>American Gothic,</a:t>
            </a:r>
            <a:r>
              <a:rPr lang="en-US" dirty="0" smtClean="0"/>
              <a:t> 1930</a:t>
            </a:r>
            <a:endParaRPr lang="en-US" dirty="0"/>
          </a:p>
        </p:txBody>
      </p:sp>
      <p:pic>
        <p:nvPicPr>
          <p:cNvPr id="6" name="Content Placeholder 5" descr="wood_lg.jpg"/>
          <p:cNvPicPr>
            <a:picLocks noGrp="1" noChangeAspect="1"/>
          </p:cNvPicPr>
          <p:nvPr>
            <p:ph idx="1"/>
          </p:nvPr>
        </p:nvPicPr>
        <p:blipFill>
          <a:blip r:embed="rId3" cstate="print"/>
          <a:stretch>
            <a:fillRect/>
          </a:stretch>
        </p:blipFill>
        <p:spPr>
          <a:xfrm>
            <a:off x="3679934" y="273050"/>
            <a:ext cx="4901982" cy="58531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i="1" dirty="0" smtClean="0"/>
              <a:t>American Gothic </a:t>
            </a:r>
            <a:r>
              <a:rPr lang="en-US" dirty="0" smtClean="0"/>
              <a:t>house in Eldon, IA</a:t>
            </a:r>
            <a:endParaRPr lang="en-US" i="1" dirty="0"/>
          </a:p>
        </p:txBody>
      </p:sp>
      <p:sp>
        <p:nvSpPr>
          <p:cNvPr id="12" name="Text Placeholder 11"/>
          <p:cNvSpPr>
            <a:spLocks noGrp="1"/>
          </p:cNvSpPr>
          <p:nvPr>
            <p:ph type="body" sz="half" idx="2"/>
          </p:nvPr>
        </p:nvSpPr>
        <p:spPr/>
        <p:txBody>
          <a:bodyPr>
            <a:normAutofit/>
          </a:bodyPr>
          <a:lstStyle/>
          <a:p>
            <a:r>
              <a:rPr lang="en-US" dirty="0" smtClean="0"/>
              <a:t>They are standing in front of an Iowan farmhouse built in the Carpenter Gothic style that Sears, Roebuck and Co. used to sell as kits, hence the "Gothic" part of the title. </a:t>
            </a:r>
            <a:endParaRPr lang="en-US" dirty="0"/>
          </a:p>
        </p:txBody>
      </p:sp>
      <p:pic>
        <p:nvPicPr>
          <p:cNvPr id="19" name="Picture Placeholder 18" descr="houseEldon.jpg"/>
          <p:cNvPicPr>
            <a:picLocks noGrp="1" noChangeAspect="1"/>
          </p:cNvPicPr>
          <p:nvPr>
            <p:ph type="pic" idx="1"/>
          </p:nvPr>
        </p:nvPicPr>
        <p:blipFill>
          <a:blip r:embed="rId3" cstate="print"/>
          <a:srcRect t="12396" b="12396"/>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944562"/>
          </a:xfrm>
        </p:spPr>
        <p:txBody>
          <a:bodyPr>
            <a:noAutofit/>
          </a:bodyPr>
          <a:lstStyle/>
          <a:p>
            <a:pPr algn="r"/>
            <a:r>
              <a:rPr lang="en-US" sz="7200" b="1" dirty="0" smtClean="0"/>
              <a:t>Parody</a:t>
            </a:r>
            <a:endParaRPr lang="en-US" sz="7200" b="1" dirty="0"/>
          </a:p>
        </p:txBody>
      </p:sp>
      <p:pic>
        <p:nvPicPr>
          <p:cNvPr id="23554" name="Picture 2" descr="http://confab.richardsolomon.com/wp-content/uploads/2009/03/muppet-gothic.jpg"/>
          <p:cNvPicPr>
            <a:picLocks noChangeAspect="1" noChangeArrowheads="1"/>
          </p:cNvPicPr>
          <p:nvPr/>
        </p:nvPicPr>
        <p:blipFill>
          <a:blip r:embed="rId3" cstate="print"/>
          <a:srcRect/>
          <a:stretch>
            <a:fillRect/>
          </a:stretch>
        </p:blipFill>
        <p:spPr bwMode="auto">
          <a:xfrm>
            <a:off x="457200" y="457200"/>
            <a:ext cx="2590800" cy="2650018"/>
          </a:xfrm>
          <a:prstGeom prst="rect">
            <a:avLst/>
          </a:prstGeom>
          <a:noFill/>
        </p:spPr>
      </p:pic>
      <p:pic>
        <p:nvPicPr>
          <p:cNvPr id="23558" name="Picture 6" descr="http://www.pollsb.com/photos/o/36682-wood_sesame_gothic.jpg"/>
          <p:cNvPicPr>
            <a:picLocks noChangeAspect="1" noChangeArrowheads="1"/>
          </p:cNvPicPr>
          <p:nvPr/>
        </p:nvPicPr>
        <p:blipFill>
          <a:blip r:embed="rId4" cstate="print"/>
          <a:srcRect/>
          <a:stretch>
            <a:fillRect/>
          </a:stretch>
        </p:blipFill>
        <p:spPr bwMode="auto">
          <a:xfrm>
            <a:off x="457200" y="3429000"/>
            <a:ext cx="2743200" cy="3257550"/>
          </a:xfrm>
          <a:prstGeom prst="rect">
            <a:avLst/>
          </a:prstGeom>
          <a:noFill/>
        </p:spPr>
      </p:pic>
      <p:pic>
        <p:nvPicPr>
          <p:cNvPr id="7" name="Picture 2" descr="http://2.bp.blogspot.com/_s2b-x41OYgE/TCbaOKxdfjI/AAAAAAAAAp4/DgwMHi8JwmU/s1600/3094469679_f185a678c8.jpg"/>
          <p:cNvPicPr>
            <a:picLocks noChangeAspect="1" noChangeArrowheads="1"/>
          </p:cNvPicPr>
          <p:nvPr/>
        </p:nvPicPr>
        <p:blipFill>
          <a:blip r:embed="rId5" cstate="print"/>
          <a:srcRect/>
          <a:stretch>
            <a:fillRect/>
          </a:stretch>
        </p:blipFill>
        <p:spPr bwMode="auto">
          <a:xfrm>
            <a:off x="4343400" y="1219200"/>
            <a:ext cx="3810000" cy="4762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G_0718">
            <a:hlinkClick r:id="rId2" tooltip="IMG_0718"/>
          </p:cNvPr>
          <p:cNvPicPr>
            <a:picLocks noChangeAspect="1" noChangeArrowheads="1"/>
          </p:cNvPicPr>
          <p:nvPr/>
        </p:nvPicPr>
        <p:blipFill>
          <a:blip r:embed="rId3" cstate="print"/>
          <a:srcRect/>
          <a:stretch>
            <a:fillRect/>
          </a:stretch>
        </p:blipFill>
        <p:spPr bwMode="auto">
          <a:xfrm>
            <a:off x="76200" y="76200"/>
            <a:ext cx="2914650" cy="3886200"/>
          </a:xfrm>
          <a:prstGeom prst="rect">
            <a:avLst/>
          </a:prstGeom>
          <a:noFill/>
        </p:spPr>
      </p:pic>
      <p:pic>
        <p:nvPicPr>
          <p:cNvPr id="29700" name="Picture 4" descr="IMG_0721">
            <a:hlinkClick r:id="rId4" tooltip="IMG_0721"/>
          </p:cNvPr>
          <p:cNvPicPr>
            <a:picLocks noChangeAspect="1" noChangeArrowheads="1"/>
          </p:cNvPicPr>
          <p:nvPr/>
        </p:nvPicPr>
        <p:blipFill>
          <a:blip r:embed="rId5" cstate="print"/>
          <a:srcRect/>
          <a:stretch>
            <a:fillRect/>
          </a:stretch>
        </p:blipFill>
        <p:spPr bwMode="auto">
          <a:xfrm>
            <a:off x="5791200" y="76200"/>
            <a:ext cx="3286125" cy="4381500"/>
          </a:xfrm>
          <a:prstGeom prst="rect">
            <a:avLst/>
          </a:prstGeom>
          <a:noFill/>
        </p:spPr>
      </p:pic>
      <p:pic>
        <p:nvPicPr>
          <p:cNvPr id="29702" name="Picture 6" descr="http://www.brentwood.k12.mo.us/marktwain/jdavis/images/5thamericangothic/quenton.jpg"/>
          <p:cNvPicPr>
            <a:picLocks noChangeAspect="1" noChangeArrowheads="1"/>
          </p:cNvPicPr>
          <p:nvPr/>
        </p:nvPicPr>
        <p:blipFill>
          <a:blip r:embed="rId6" cstate="print"/>
          <a:srcRect/>
          <a:stretch>
            <a:fillRect/>
          </a:stretch>
        </p:blipFill>
        <p:spPr bwMode="auto">
          <a:xfrm>
            <a:off x="2895600" y="2590800"/>
            <a:ext cx="2971800" cy="3962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7400" y="5410200"/>
            <a:ext cx="5105400" cy="584775"/>
          </a:xfrm>
          <a:prstGeom prst="rect">
            <a:avLst/>
          </a:prstGeom>
          <a:noFill/>
        </p:spPr>
        <p:txBody>
          <a:bodyPr wrap="square" rtlCol="0">
            <a:spAutoFit/>
          </a:bodyPr>
          <a:lstStyle/>
          <a:p>
            <a:r>
              <a:rPr lang="en-US" sz="1600" dirty="0" smtClean="0"/>
              <a:t>For more info on art and educational art games go to: http://www.artic.edu/aic/education/CC/index.html</a:t>
            </a:r>
            <a:endParaRPr lang="en-US" sz="1600" dirty="0"/>
          </a:p>
        </p:txBody>
      </p:sp>
      <p:pic>
        <p:nvPicPr>
          <p:cNvPr id="1026" name="Picture 2"/>
          <p:cNvPicPr>
            <a:picLocks noChangeAspect="1" noChangeArrowheads="1"/>
          </p:cNvPicPr>
          <p:nvPr/>
        </p:nvPicPr>
        <p:blipFill>
          <a:blip r:embed="rId2" cstate="print"/>
          <a:srcRect/>
          <a:stretch>
            <a:fillRect/>
          </a:stretch>
        </p:blipFill>
        <p:spPr bwMode="auto">
          <a:xfrm>
            <a:off x="838200" y="685800"/>
            <a:ext cx="7644643" cy="449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567</Words>
  <Application>Microsoft Office PowerPoint</Application>
  <PresentationFormat>On-screen Show (4:3)</PresentationFormat>
  <Paragraphs>53</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Grant Wood</vt:lpstr>
      <vt:lpstr>Grant Wood</vt:lpstr>
      <vt:lpstr>Grant Wood</vt:lpstr>
      <vt:lpstr>Timeline</vt:lpstr>
      <vt:lpstr>Grant Wood American Gothic, 1930</vt:lpstr>
      <vt:lpstr>American Gothic house in Eldon, IA</vt:lpstr>
      <vt:lpstr>Parody</vt:lpstr>
      <vt:lpstr>Slide 8</vt:lpstr>
      <vt:lpstr>Slide 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Wood</dc:title>
  <dc:creator>mom</dc:creator>
  <cp:lastModifiedBy>mom</cp:lastModifiedBy>
  <cp:revision>7</cp:revision>
  <dcterms:created xsi:type="dcterms:W3CDTF">2012-02-27T23:30:52Z</dcterms:created>
  <dcterms:modified xsi:type="dcterms:W3CDTF">2012-02-28T00:36:57Z</dcterms:modified>
</cp:coreProperties>
</file>