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6"/>
  </p:notesMasterIdLst>
  <p:sldIdLst>
    <p:sldId id="260" r:id="rId3"/>
    <p:sldId id="261" r:id="rId4"/>
    <p:sldId id="262" r:id="rId5"/>
    <p:sldId id="263" r:id="rId6"/>
    <p:sldId id="264" r:id="rId7"/>
    <p:sldId id="265" r:id="rId8"/>
    <p:sldId id="266" r:id="rId9"/>
    <p:sldId id="267" r:id="rId10"/>
    <p:sldId id="268" r:id="rId11"/>
    <p:sldId id="272" r:id="rId12"/>
    <p:sldId id="269" r:id="rId13"/>
    <p:sldId id="270" r:id="rId14"/>
    <p:sldId id="271" r:id="rId15"/>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82" d="100"/>
          <a:sy n="82" d="100"/>
        </p:scale>
        <p:origin x="-1530" y="-11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9186"/>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4008705" y="0"/>
            <a:ext cx="3066733" cy="469186"/>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7708" y="4457264"/>
            <a:ext cx="5661660" cy="4222671"/>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912899"/>
            <a:ext cx="3066733" cy="469186"/>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4008705" y="8912899"/>
            <a:ext cx="3066733" cy="469186"/>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a:defRPr sz="1200"/>
            </a:lvl1pPr>
          </a:lstStyle>
          <a:p>
            <a:fld id="{F6459000-E8D5-43C3-957B-E86C9E7CEC8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this</a:t>
            </a:r>
            <a:r>
              <a:rPr lang="en-US" baseline="0" dirty="0" smtClean="0"/>
              <a:t> look like?</a:t>
            </a:r>
            <a:endParaRPr lang="en-US" dirty="0"/>
          </a:p>
        </p:txBody>
      </p:sp>
      <p:sp>
        <p:nvSpPr>
          <p:cNvPr id="4" name="Slide Number Placeholder 3"/>
          <p:cNvSpPr>
            <a:spLocks noGrp="1"/>
          </p:cNvSpPr>
          <p:nvPr>
            <p:ph type="sldNum" sz="quarter" idx="10"/>
          </p:nvPr>
        </p:nvSpPr>
        <p:spPr/>
        <p:txBody>
          <a:bodyPr/>
          <a:lstStyle/>
          <a:p>
            <a:fld id="{F6459000-E8D5-43C3-957B-E86C9E7CEC8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Dragons are a symbol in Chinese festive celebrations.  The dragons</a:t>
            </a:r>
            <a:r>
              <a:rPr lang="en-US" baseline="0" dirty="0" smtClean="0"/>
              <a:t> are believed to bring good luck to the people.</a:t>
            </a:r>
          </a:p>
          <a:p>
            <a:endParaRPr lang="en-US" baseline="0" dirty="0" smtClean="0"/>
          </a:p>
          <a:p>
            <a:r>
              <a:rPr lang="en-US" baseline="0" dirty="0" smtClean="0"/>
              <a:t>Plus, it is probably very fun to dance around and move and act like a dragon.  Often these dragons are over 100 feet long. </a:t>
            </a:r>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country do you think these sculptures come from?  (China)</a:t>
            </a:r>
          </a:p>
          <a:p>
            <a:r>
              <a:rPr lang="en-US" baseline="0" dirty="0" smtClean="0"/>
              <a:t>When do you think they were made?  (1</a:t>
            </a:r>
            <a:r>
              <a:rPr lang="en-US" baseline="30000" dirty="0" smtClean="0"/>
              <a:t>st</a:t>
            </a:r>
            <a:r>
              <a:rPr lang="en-US" baseline="0" dirty="0" smtClean="0"/>
              <a:t> made over 2,000 years ago)</a:t>
            </a:r>
          </a:p>
          <a:p>
            <a:r>
              <a:rPr lang="en-US" baseline="0" dirty="0" smtClean="0"/>
              <a:t>What materials do you think they were made out of?  (marble, stone, granite, cast in bronze or iron)</a:t>
            </a:r>
          </a:p>
          <a:p>
            <a:r>
              <a:rPr lang="en-US" baseline="0" dirty="0" smtClean="0"/>
              <a:t>What else is interesting about the sculpture:  Does it look real?  What type of feeling would you associate with the lion?</a:t>
            </a:r>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 – The place where</a:t>
            </a:r>
            <a:r>
              <a:rPr lang="en-US" baseline="0" dirty="0" smtClean="0"/>
              <a:t> it comes from</a:t>
            </a:r>
          </a:p>
          <a:p>
            <a:r>
              <a:rPr lang="en-US" baseline="0" dirty="0" smtClean="0"/>
              <a:t>This particular “Guardian Lion” came from the Chinese providence of Hopei (highly populated area of NE China) over 1,000 years ago.  Was carved from stone.</a:t>
            </a:r>
          </a:p>
          <a:p>
            <a:r>
              <a:rPr lang="en-US" baseline="0" dirty="0" smtClean="0"/>
              <a:t>You can find different types of Guardian Lion’s throughout China</a:t>
            </a:r>
          </a:p>
          <a:p>
            <a:r>
              <a:rPr lang="en-US" baseline="0" dirty="0" smtClean="0"/>
              <a:t>Came from Buddhist religion, whose god was Buddha.  Buddha was said to be a lion among men and spoke with the voice of a lion.  His throne is guarded by 2 lions.</a:t>
            </a:r>
          </a:p>
          <a:p>
            <a:r>
              <a:rPr lang="en-US" baseline="0" dirty="0" smtClean="0"/>
              <a:t>Buddhist religion was founded in India and spread across Asia (China).</a:t>
            </a:r>
          </a:p>
          <a:p>
            <a:r>
              <a:rPr lang="en-US" baseline="0" dirty="0" smtClean="0"/>
              <a:t>Buddhism consists of a lot of symbolism.  That is why lion sculptures are very popular in China.</a:t>
            </a:r>
          </a:p>
          <a:p>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ways artists can depict the world around them.</a:t>
            </a:r>
          </a:p>
          <a:p>
            <a:endParaRPr lang="en-US" baseline="0" dirty="0" smtClean="0"/>
          </a:p>
          <a:p>
            <a:r>
              <a:rPr lang="en-US" baseline="0" dirty="0" smtClean="0"/>
              <a:t>Present objects in a Realistic way:  The way your eye actually sees things in nature.  Make it look real.</a:t>
            </a:r>
          </a:p>
          <a:p>
            <a:r>
              <a:rPr lang="en-US" baseline="0" dirty="0" smtClean="0"/>
              <a:t>Present objects through Stylization:  Representing the general idea of the object, but making many of the areas of the object decorative.</a:t>
            </a:r>
          </a:p>
          <a:p>
            <a:endParaRPr lang="en-US" baseline="0" dirty="0" smtClean="0"/>
          </a:p>
          <a:p>
            <a:r>
              <a:rPr lang="en-US" baseline="0" dirty="0" smtClean="0"/>
              <a:t>Does this look familiar?</a:t>
            </a:r>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Picasso – Abstract, didn’t look at all real.  Chicago – Baboon</a:t>
            </a:r>
            <a:r>
              <a:rPr lang="en-US" baseline="0" dirty="0" smtClean="0"/>
              <a:t> Head</a:t>
            </a:r>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Lions</a:t>
            </a:r>
            <a:r>
              <a:rPr lang="en-US" baseline="0" dirty="0" smtClean="0"/>
              <a:t> symbolized protection.  Often pairs of lions are found outside the entrance of buildings, palaces, and homes to “guard” the structure.  Smaller lions could be found inside buildings to “protect” an important area, such as a tomb.</a:t>
            </a:r>
          </a:p>
          <a:p>
            <a:r>
              <a:rPr lang="en-US" baseline="0" dirty="0" smtClean="0"/>
              <a:t>Pairs of lions are still often used as decorative or symbolic elements in front of restaurants, hotels, and some homes.</a:t>
            </a:r>
          </a:p>
          <a:p>
            <a:endParaRPr lang="en-US" baseline="0" dirty="0" smtClean="0"/>
          </a:p>
          <a:p>
            <a:r>
              <a:rPr lang="en-US" baseline="0" dirty="0" smtClean="0"/>
              <a:t>Symbolism – Representing things by symbols or having symbolic meaning.  (More to it than what you see.  Other meanings.)  You will often find them in pairs, as shown.  1 male – With paw on a ball, 1 female – With paw on a cub lion.  Symbolically, the male guards the structure and the female protects those inside.</a:t>
            </a:r>
          </a:p>
          <a:p>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China is</a:t>
            </a:r>
            <a:r>
              <a:rPr lang="en-US" baseline="0" dirty="0" smtClean="0"/>
              <a:t> known for using a lot of symbolism in their life.  Again, much of this came from the early days of Buddhism.</a:t>
            </a:r>
          </a:p>
          <a:p>
            <a:endParaRPr lang="en-US" baseline="0" dirty="0" smtClean="0"/>
          </a:p>
          <a:p>
            <a:r>
              <a:rPr lang="en-US" baseline="0" dirty="0" smtClean="0"/>
              <a:t>The Chinese believe the animal ruling the year in which a person is born has a profound influence on personality, saying: "This is the animal that hides in your heart.“</a:t>
            </a:r>
          </a:p>
          <a:p>
            <a:endParaRPr lang="en-US" baseline="0" dirty="0" smtClean="0"/>
          </a:p>
          <a:p>
            <a:r>
              <a:rPr lang="en-US" baseline="0" dirty="0" smtClean="0"/>
              <a:t>2001:  Year of the Snake - People born in the year of the Snake are romantic and deep-thinking, wise and charming, although they tend to dismiss others too quickly and are a bit stingy with money. Ideal jobs include teaching or psychiatry</a:t>
            </a:r>
          </a:p>
          <a:p>
            <a:r>
              <a:rPr lang="en-US" baseline="0" dirty="0" smtClean="0"/>
              <a:t>2000:  Year of the Dragon - </a:t>
            </a:r>
            <a:r>
              <a:rPr lang="en-US" dirty="0" smtClean="0"/>
              <a:t>Dragons tend to be popular individuals who are always full of life and enthusiasm, with a reputation for being fun-loving. They make good priests, artists and politicians.</a:t>
            </a:r>
            <a:br>
              <a:rPr lang="en-US" dirty="0" smtClean="0"/>
            </a:br>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Dragons are legendary creatures</a:t>
            </a:r>
            <a:r>
              <a:rPr lang="en-US" baseline="0" dirty="0" smtClean="0"/>
              <a:t> in Chinese history.  Folktales speak of the dragon having all the attributes of the other 11 creatures of the zodiac, this includes the whiskers of the rat, the face and horns of an ox, claws and teeth of a tiger, belly of a rabbit, body of a snake, legs of a horse, the beard of a goat, wit(or brain) of a monkey, crest of a rooster, ears of a dog, the snout of a pig.</a:t>
            </a:r>
          </a:p>
          <a:p>
            <a:endParaRPr lang="en-US" baseline="0" dirty="0" smtClean="0"/>
          </a:p>
          <a:p>
            <a:r>
              <a:rPr lang="en-US" baseline="0" dirty="0" smtClean="0"/>
              <a:t>The Celestial Chinese Dragon is comparable as the symbol of the Chinese race itself. Chinese around the world, proudly proclaim themselves "Lung </a:t>
            </a:r>
            <a:r>
              <a:rPr lang="en-US" baseline="0" dirty="0" err="1" smtClean="0"/>
              <a:t>Tik</a:t>
            </a:r>
            <a:r>
              <a:rPr lang="en-US" baseline="0" dirty="0" smtClean="0"/>
              <a:t> Chuan </a:t>
            </a:r>
            <a:r>
              <a:rPr lang="en-US" baseline="0" dirty="0" err="1" smtClean="0"/>
              <a:t>Ren</a:t>
            </a:r>
            <a:r>
              <a:rPr lang="en-US" baseline="0" dirty="0" smtClean="0"/>
              <a:t>" (Descendents of the Dragon). Dragons are referred to as the divine mythical creature that brings with it ultimate abundance, prosperity and good fortune. </a:t>
            </a:r>
          </a:p>
          <a:p>
            <a:endParaRPr lang="en-US" baseline="0" dirty="0" smtClean="0"/>
          </a:p>
          <a:p>
            <a:r>
              <a:rPr lang="en-US" baseline="0" dirty="0" smtClean="0"/>
              <a:t>As the emblem of the Emperor and the Imperial command, the legend of the Chinese Dragon permeates the ancient Chinese civilization and shaped their culture until today. Its benevolence signifies greatness, goodness and blessings. </a:t>
            </a:r>
          </a:p>
          <a:p>
            <a:endParaRPr lang="en-US" baseline="0" dirty="0" smtClean="0"/>
          </a:p>
          <a:p>
            <a:r>
              <a:rPr lang="en-US" baseline="0" dirty="0" smtClean="0"/>
              <a:t>The Chinese Dragon symbolizes power and excellence, valiancy and boldness, heroism and perseverance, nobility and divinity. A dragon overcomes obstacles until success is his. He is energetic, decisive, optimistic, intelligent and ambitious. </a:t>
            </a:r>
          </a:p>
          <a:p>
            <a:endParaRPr lang="en-US" baseline="0" dirty="0" smtClean="0"/>
          </a:p>
          <a:p>
            <a:r>
              <a:rPr lang="en-US" baseline="0" dirty="0" smtClean="0"/>
              <a:t>Unlike the negative energies associated with Western Dragons, most Eastern Dragons are beautiful, friendly, and wise. They are the angels of the Orient. Instead of being hated, they are loved and worshipped. Temples and shrines have been built to honor them, for they</a:t>
            </a:r>
            <a:r>
              <a:rPr lang="en-US" dirty="0" smtClean="0"/>
              <a:t> were</a:t>
            </a:r>
            <a:r>
              <a:rPr lang="en-US" baseline="0" dirty="0" smtClean="0"/>
              <a:t> considered the rulers of water and weather.</a:t>
            </a:r>
          </a:p>
          <a:p>
            <a:endParaRPr lang="en-US" baseline="0" dirty="0" smtClean="0"/>
          </a:p>
          <a:p>
            <a:r>
              <a:rPr lang="en-US" baseline="0" dirty="0" smtClean="0"/>
              <a:t>Where do you think this sculpture falls on the Realism – Stylization scale?  What are the decorative features?</a:t>
            </a:r>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Realism</a:t>
            </a:r>
            <a:r>
              <a:rPr lang="en-US" baseline="0" dirty="0" smtClean="0"/>
              <a:t> </a:t>
            </a:r>
            <a:r>
              <a:rPr lang="en-US" baseline="0" dirty="0" err="1" smtClean="0"/>
              <a:t>vs</a:t>
            </a:r>
            <a:r>
              <a:rPr lang="en-US" baseline="0" dirty="0" smtClean="0"/>
              <a:t> Stylization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E0C2C1-A8B8-4825-8239-29DE815414F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1DFBDF02-F4A0-4D7F-B5E6-A9E9B6B2AF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B05DE7-5E4D-4F9A-AC20-82E322A8405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517DE7-0BC4-4926-812E-1AC25F7159F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97C7666A-562C-454C-B6F2-07FD66B6FDB5}"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30DC21-C01C-4A42-AB02-8D0FA9DB6C9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58C633-CFF3-4EAB-BAEA-D04635E56E7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41C6CE-125E-4DD7-8508-631E1009F71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0BFBC8D-7699-4B6B-9FAC-6610A112DC6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CAD0FC-5E96-4896-AD4A-FD00F77D779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0844F97-223E-416C-8FF4-C2301B3EF0E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A018CA-505B-40E6-9399-BC4A218E0BF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A28056-1A76-4086-ACA7-1D20DEE4F15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0667AD-CA21-42DD-BA2B-E41191FA383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9247D8-54BC-4E53-88F3-A0A965380CF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3F1DD3-304B-4E13-A963-03A5000CD6E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EC785F-2B07-42A6-A83C-8E06259174B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B3318F-03B5-4C3D-BE70-1004836650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4C33DEE-67D1-46CB-AC46-8F23986EF20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17D520B-B009-470C-B4F3-2BDA1680289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784EC3-8D88-471F-BCE0-752D20CCBD3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5118F3-1019-41AD-92B7-3D1ECB9FCC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704923-5582-4698-BFD8-F0F286BDA24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48214A-79AE-4084-AAA7-C06F6B9FF26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0CAE93-7B9B-4DED-A898-39069761AFF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c/c7/Wall_roof_modelled_as_a_dragon_(Yu_Yuan_Gardens,_Shanghai,_China).jp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3.xml"/><Relationship Id="rId7" Type="http://schemas.openxmlformats.org/officeDocument/2006/relationships/image" Target="../media/image20.jpeg"/><Relationship Id="rId2" Type="http://schemas.openxmlformats.org/officeDocument/2006/relationships/audio" Target="file:///C:\Documents%20and%20Settings\DSchmidt\Local%20Settings\Temporary%20Internet%20Files\Content.IE5\G1Y3O52B\MS900054304%5b1%5d.mid" TargetMode="External"/><Relationship Id="rId1" Type="http://schemas.openxmlformats.org/officeDocument/2006/relationships/audio" Target="../media/audio1.wav"/><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notesSlide" Target="../notesSlides/notesSlide10.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file:///C:\Documents%20and%20Settings\DSchmidt\Local%20Settings\Temporary%20Internet%20Files\Content.IE5\HL9B6MN2\MS900054253%5b1%5d.mid" TargetMode="External"/><Relationship Id="rId7" Type="http://schemas.openxmlformats.org/officeDocument/2006/relationships/notesSlide" Target="../notesSlides/notesSlide11.xml"/><Relationship Id="rId12" Type="http://schemas.openxmlformats.org/officeDocument/2006/relationships/image" Target="../media/image27.png"/><Relationship Id="rId2" Type="http://schemas.openxmlformats.org/officeDocument/2006/relationships/audio" Target="file:///C:\Documents%20and%20Settings\DSchmidt\Local%20Settings\Temporary%20Internet%20Files\Content.IE5\JVF7VG99\MS910219093%5b1%5d.wav" TargetMode="External"/><Relationship Id="rId1" Type="http://schemas.openxmlformats.org/officeDocument/2006/relationships/audio" Target="file:///C:\Documents%20and%20Settings\DSchmidt\Local%20Settings\Temporary%20Internet%20Files\Content.IE5\CZZFU491\MS900441640%5b1%5d.wav" TargetMode="External"/><Relationship Id="rId6" Type="http://schemas.openxmlformats.org/officeDocument/2006/relationships/slideLayout" Target="../slideLayouts/slideLayout13.xml"/><Relationship Id="rId11" Type="http://schemas.openxmlformats.org/officeDocument/2006/relationships/image" Target="../media/image26.png"/><Relationship Id="rId5" Type="http://schemas.openxmlformats.org/officeDocument/2006/relationships/audio" Target="file:///C:\Documents%20and%20Settings\DSchmidt\Local%20Settings\Temporary%20Internet%20Files\Content.IE5\G1Y3O52B\MS900054304%5b1%5d.mid" TargetMode="External"/><Relationship Id="rId10" Type="http://schemas.openxmlformats.org/officeDocument/2006/relationships/image" Target="../media/image25.png"/><Relationship Id="rId4" Type="http://schemas.openxmlformats.org/officeDocument/2006/relationships/audio" Target="file:///C:\Documents%20and%20Settings\DSchmidt\Local%20Settings\Temporary%20Internet%20Files\Content.IE5\WXYFC16Z\MS900054323%5b1%5d.mid"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d/ImperialMaleLionGuard.jp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2970" y="598171"/>
            <a:ext cx="3585210" cy="2350770"/>
          </a:xfrm>
        </p:spPr>
        <p:txBody>
          <a:bodyPr>
            <a:noAutofit/>
          </a:bodyPr>
          <a:lstStyle/>
          <a:p>
            <a:r>
              <a:rPr lang="en-US" sz="4000" i="1" dirty="0" smtClean="0"/>
              <a:t>Guardian Lion</a:t>
            </a:r>
            <a:br>
              <a:rPr lang="en-US" sz="4000" i="1" dirty="0" smtClean="0"/>
            </a:br>
            <a:r>
              <a:rPr lang="en-US" sz="4000" i="1" dirty="0" smtClean="0"/>
              <a:t>Stylization &amp;</a:t>
            </a:r>
            <a:r>
              <a:rPr lang="en-US" sz="4000" dirty="0" smtClean="0"/>
              <a:t/>
            </a:r>
            <a:br>
              <a:rPr lang="en-US" sz="4000" dirty="0" smtClean="0"/>
            </a:br>
            <a:r>
              <a:rPr lang="en-US" sz="4000" dirty="0" smtClean="0"/>
              <a:t>Symbolism</a:t>
            </a:r>
            <a:endParaRPr lang="en-US" sz="4000" dirty="0"/>
          </a:p>
        </p:txBody>
      </p:sp>
      <p:pic>
        <p:nvPicPr>
          <p:cNvPr id="11266" name="Picture 2" descr="http://farm5.static.flickr.com/4098/4822106155_0b63e0b5e2_m.jpg"/>
          <p:cNvPicPr>
            <a:picLocks noChangeAspect="1" noChangeArrowheads="1"/>
          </p:cNvPicPr>
          <p:nvPr/>
        </p:nvPicPr>
        <p:blipFill>
          <a:blip r:embed="rId3" cstate="print"/>
          <a:srcRect/>
          <a:stretch>
            <a:fillRect/>
          </a:stretch>
        </p:blipFill>
        <p:spPr bwMode="auto">
          <a:xfrm>
            <a:off x="5105400" y="838200"/>
            <a:ext cx="3667124" cy="5029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3.asset-cache.net/xc/52464733.jpg?v=1&amp;c=IWSAsset&amp;k=2&amp;d=77BFBA49EF878921F7C3FC3F69D929FD3D6E8E24F8AD364C18532CFCF50B3C509B701F4855389492688C6CDC44E04CDD"/>
          <p:cNvPicPr>
            <a:picLocks noChangeAspect="1" noChangeArrowheads="1"/>
          </p:cNvPicPr>
          <p:nvPr/>
        </p:nvPicPr>
        <p:blipFill>
          <a:blip r:embed="rId2" cstate="print"/>
          <a:srcRect/>
          <a:stretch>
            <a:fillRect/>
          </a:stretch>
        </p:blipFill>
        <p:spPr bwMode="auto">
          <a:xfrm>
            <a:off x="2784474" y="406400"/>
            <a:ext cx="3993515" cy="59902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File:Wall roof modelled as a dragon (Yu Yuan Gardens, Shanghai, China).jpg">
            <a:hlinkClick r:id="rId3"/>
          </p:cNvPr>
          <p:cNvPicPr>
            <a:picLocks noChangeAspect="1" noChangeArrowheads="1"/>
          </p:cNvPicPr>
          <p:nvPr/>
        </p:nvPicPr>
        <p:blipFill>
          <a:blip r:embed="rId4" cstate="print"/>
          <a:srcRect/>
          <a:stretch>
            <a:fillRect/>
          </a:stretch>
        </p:blipFill>
        <p:spPr bwMode="auto">
          <a:xfrm>
            <a:off x="826770" y="956310"/>
            <a:ext cx="7620000" cy="50577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seattlepi.com/dayart/20080726/450torchlight_33775_dragon1.jpg"/>
          <p:cNvPicPr>
            <a:picLocks noChangeAspect="1" noChangeArrowheads="1"/>
          </p:cNvPicPr>
          <p:nvPr/>
        </p:nvPicPr>
        <p:blipFill>
          <a:blip r:embed="rId5" cstate="print"/>
          <a:srcRect/>
          <a:stretch>
            <a:fillRect/>
          </a:stretch>
        </p:blipFill>
        <p:spPr bwMode="auto">
          <a:xfrm>
            <a:off x="363415" y="228600"/>
            <a:ext cx="4724400" cy="3286084"/>
          </a:xfrm>
          <a:prstGeom prst="rect">
            <a:avLst/>
          </a:prstGeom>
          <a:noFill/>
        </p:spPr>
      </p:pic>
      <p:pic>
        <p:nvPicPr>
          <p:cNvPr id="33798" name="Picture 6" descr="http://www.appletravel.cn/images/uploads/xin_202010701213900025597110201001031309007677.jpg"/>
          <p:cNvPicPr>
            <a:picLocks noChangeAspect="1" noChangeArrowheads="1"/>
          </p:cNvPicPr>
          <p:nvPr/>
        </p:nvPicPr>
        <p:blipFill>
          <a:blip r:embed="rId6" cstate="print"/>
          <a:srcRect/>
          <a:stretch>
            <a:fillRect/>
          </a:stretch>
        </p:blipFill>
        <p:spPr bwMode="auto">
          <a:xfrm>
            <a:off x="4499507" y="2069123"/>
            <a:ext cx="4398309" cy="2990850"/>
          </a:xfrm>
          <a:prstGeom prst="rect">
            <a:avLst/>
          </a:prstGeom>
          <a:noFill/>
        </p:spPr>
      </p:pic>
      <p:pic>
        <p:nvPicPr>
          <p:cNvPr id="33794" name="Picture 2" descr="http://www.wired-destinations.com/images/guides/thailand/New%20Photos/Festivals/dragon-dance.jpg"/>
          <p:cNvPicPr>
            <a:picLocks noChangeAspect="1" noChangeArrowheads="1"/>
          </p:cNvPicPr>
          <p:nvPr/>
        </p:nvPicPr>
        <p:blipFill>
          <a:blip r:embed="rId7" cstate="print"/>
          <a:srcRect/>
          <a:stretch>
            <a:fillRect/>
          </a:stretch>
        </p:blipFill>
        <p:spPr bwMode="auto">
          <a:xfrm>
            <a:off x="826478" y="3868292"/>
            <a:ext cx="4495800" cy="2989708"/>
          </a:xfrm>
          <a:prstGeom prst="rect">
            <a:avLst/>
          </a:prstGeom>
          <a:noFill/>
        </p:spPr>
      </p:pic>
      <p:pic>
        <p:nvPicPr>
          <p:cNvPr id="9" name="MS900074798[1].wav">
            <a:hlinkClick r:id="" action="ppaction://media"/>
          </p:cNvPr>
          <p:cNvPicPr>
            <a:picLocks noRot="1" noChangeAspect="1"/>
          </p:cNvPicPr>
          <p:nvPr>
            <a:wavAudioFile r:embed="rId1" name="MS900074798[1].wav"/>
          </p:nvPr>
        </p:nvPicPr>
        <p:blipFill>
          <a:blip r:embed="rId8" cstate="print"/>
          <a:stretch>
            <a:fillRect/>
          </a:stretch>
        </p:blipFill>
        <p:spPr>
          <a:xfrm>
            <a:off x="8839200" y="6553200"/>
            <a:ext cx="304800" cy="304800"/>
          </a:xfrm>
          <a:prstGeom prst="rect">
            <a:avLst/>
          </a:prstGeom>
        </p:spPr>
      </p:pic>
      <p:pic>
        <p:nvPicPr>
          <p:cNvPr id="17" name="MS900054304[1].mid">
            <a:hlinkClick r:id="" action="ppaction://media"/>
          </p:cNvPr>
          <p:cNvPicPr>
            <a:picLocks noRot="1" noChangeAspect="1"/>
          </p:cNvPicPr>
          <p:nvPr>
            <a:audioFile r:link="rId2"/>
          </p:nvPr>
        </p:nvPicPr>
        <p:blipFill>
          <a:blip r:embed="rId9" cstate="print"/>
          <a:stretch>
            <a:fillRect/>
          </a:stretch>
        </p:blipFill>
        <p:spPr>
          <a:xfrm>
            <a:off x="8839200" y="6207369"/>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 presetClass="mediacall" presetSubtype="0" fill="hold" nodeType="withEffect">
                                  <p:stCondLst>
                                    <p:cond delay="1000"/>
                                  </p:stCondLst>
                                  <p:childTnLst>
                                    <p:cmd type="call" cmd="playFrom(0.0)">
                                      <p:cBhvr>
                                        <p:cTn id="8" dur="1" fill="hold"/>
                                        <p:tgtEl>
                                          <p:spTgt spid="17"/>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fill="hold" display="0">
                  <p:stCondLst>
                    <p:cond delay="indefinite"/>
                  </p:stCondLst>
                  <p:endCondLst>
                    <p:cond evt="onPrev" delay="0">
                      <p:tgtEl>
                        <p:sldTgt/>
                      </p:tgtEl>
                    </p:cond>
                    <p:cond evt="onStopAudio" delay="0">
                      <p:tgtEl>
                        <p:sldTgt/>
                      </p:tgtEl>
                    </p:cond>
                  </p:endCondLst>
                </p:cTn>
                <p:tgtEl>
                  <p:spTgt spid="9"/>
                </p:tgtEl>
              </p:cMediaNode>
            </p:audio>
            <p:audio>
              <p:cMediaNode vol="10000" showWhenStopped="0">
                <p:cTn id="18"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79792"/>
          </a:xfrm>
        </p:spPr>
        <p:txBody>
          <a:bodyPr/>
          <a:lstStyle/>
          <a:p>
            <a:pPr algn="ctr"/>
            <a:r>
              <a:rPr lang="en-US" sz="4000" dirty="0" smtClean="0"/>
              <a:t>Craft Time</a:t>
            </a:r>
            <a:endParaRPr lang="en-US" sz="4000" dirty="0"/>
          </a:p>
        </p:txBody>
      </p:sp>
      <p:sp>
        <p:nvSpPr>
          <p:cNvPr id="1026" name="AutoShape 2" descr="http://sz0081.ev.mail.comcast.net/service/home/~/?auth=co&amp;id=94620&amp;part=2.2"/>
          <p:cNvSpPr>
            <a:spLocks noChangeAspect="1" noChangeArrowheads="1"/>
          </p:cNvSpPr>
          <p:nvPr/>
        </p:nvSpPr>
        <p:spPr bwMode="auto">
          <a:xfrm>
            <a:off x="63500" y="-2286000"/>
            <a:ext cx="3571875" cy="476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z0081.ev.mail.comcast.net/service/home/~/?auth=co&amp;id=94620&amp;part=2.2"/>
          <p:cNvSpPr>
            <a:spLocks noChangeAspect="1" noChangeArrowheads="1"/>
          </p:cNvSpPr>
          <p:nvPr/>
        </p:nvSpPr>
        <p:spPr bwMode="auto">
          <a:xfrm>
            <a:off x="63500" y="-2286000"/>
            <a:ext cx="3571875" cy="476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sz0081.ev.mail.comcast.net/service/home/~/?auth=co&amp;id=94620&amp;part=2.2"/>
          <p:cNvSpPr>
            <a:spLocks noChangeAspect="1" noChangeArrowheads="1"/>
          </p:cNvSpPr>
          <p:nvPr/>
        </p:nvSpPr>
        <p:spPr bwMode="auto">
          <a:xfrm>
            <a:off x="63500" y="-2286000"/>
            <a:ext cx="3571875" cy="476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farm1.static.flickr.com/128/402597965_47b0d3f80e.jpg"/>
          <p:cNvPicPr>
            <a:picLocks noChangeAspect="1" noChangeArrowheads="1"/>
          </p:cNvPicPr>
          <p:nvPr/>
        </p:nvPicPr>
        <p:blipFill>
          <a:blip r:embed="rId8" cstate="print"/>
          <a:srcRect/>
          <a:stretch>
            <a:fillRect/>
          </a:stretch>
        </p:blipFill>
        <p:spPr bwMode="auto">
          <a:xfrm>
            <a:off x="2971800" y="1371600"/>
            <a:ext cx="3571875" cy="4762500"/>
          </a:xfrm>
          <a:prstGeom prst="rect">
            <a:avLst/>
          </a:prstGeom>
          <a:noFill/>
        </p:spPr>
      </p:pic>
      <p:pic>
        <p:nvPicPr>
          <p:cNvPr id="7" name="MS900441640[1].wav">
            <a:hlinkClick r:id="" action="ppaction://media"/>
          </p:cNvPr>
          <p:cNvPicPr>
            <a:picLocks noRot="1" noChangeAspect="1"/>
          </p:cNvPicPr>
          <p:nvPr>
            <a:audioFile r:link="rId1"/>
          </p:nvPr>
        </p:nvPicPr>
        <p:blipFill>
          <a:blip r:embed="rId9" cstate="print"/>
          <a:stretch>
            <a:fillRect/>
          </a:stretch>
        </p:blipFill>
        <p:spPr>
          <a:xfrm>
            <a:off x="8276492" y="5363308"/>
            <a:ext cx="304800" cy="304800"/>
          </a:xfrm>
          <a:prstGeom prst="rect">
            <a:avLst/>
          </a:prstGeom>
        </p:spPr>
      </p:pic>
      <p:pic>
        <p:nvPicPr>
          <p:cNvPr id="8" name="MS910219093[1].wav">
            <a:hlinkClick r:id="" action="ppaction://media"/>
          </p:cNvPr>
          <p:cNvPicPr>
            <a:picLocks noRot="1" noChangeAspect="1"/>
          </p:cNvPicPr>
          <p:nvPr>
            <a:audioFile r:link="rId2"/>
          </p:nvPr>
        </p:nvPicPr>
        <p:blipFill>
          <a:blip r:embed="rId10" cstate="print"/>
          <a:stretch>
            <a:fillRect/>
          </a:stretch>
        </p:blipFill>
        <p:spPr>
          <a:xfrm>
            <a:off x="8276492" y="4788877"/>
            <a:ext cx="304800" cy="304800"/>
          </a:xfrm>
          <a:prstGeom prst="rect">
            <a:avLst/>
          </a:prstGeom>
        </p:spPr>
      </p:pic>
      <p:pic>
        <p:nvPicPr>
          <p:cNvPr id="9" name="MS900054253[1].mid">
            <a:hlinkClick r:id="" action="ppaction://media"/>
          </p:cNvPr>
          <p:cNvPicPr>
            <a:picLocks noRot="1" noChangeAspect="1"/>
          </p:cNvPicPr>
          <p:nvPr>
            <a:audioFile r:link="rId3"/>
          </p:nvPr>
        </p:nvPicPr>
        <p:blipFill>
          <a:blip r:embed="rId11" cstate="print"/>
          <a:stretch>
            <a:fillRect/>
          </a:stretch>
        </p:blipFill>
        <p:spPr>
          <a:xfrm>
            <a:off x="8311661" y="4284785"/>
            <a:ext cx="304800" cy="304800"/>
          </a:xfrm>
          <a:prstGeom prst="rect">
            <a:avLst/>
          </a:prstGeom>
        </p:spPr>
      </p:pic>
      <p:pic>
        <p:nvPicPr>
          <p:cNvPr id="10" name="MS900054323[1].mid">
            <a:hlinkClick r:id="" action="ppaction://media"/>
          </p:cNvPr>
          <p:cNvPicPr>
            <a:picLocks noRot="1" noChangeAspect="1"/>
          </p:cNvPicPr>
          <p:nvPr>
            <a:audioFile r:link="rId4"/>
          </p:nvPr>
        </p:nvPicPr>
        <p:blipFill>
          <a:blip r:embed="rId12" cstate="print"/>
          <a:stretch>
            <a:fillRect/>
          </a:stretch>
        </p:blipFill>
        <p:spPr>
          <a:xfrm>
            <a:off x="8288215" y="3722077"/>
            <a:ext cx="304800" cy="304800"/>
          </a:xfrm>
          <a:prstGeom prst="rect">
            <a:avLst/>
          </a:prstGeom>
        </p:spPr>
      </p:pic>
      <p:pic>
        <p:nvPicPr>
          <p:cNvPr id="11" name="MS900054304[1].mid">
            <a:hlinkClick r:id="" action="ppaction://media"/>
          </p:cNvPr>
          <p:cNvPicPr>
            <a:picLocks noRot="1" noChangeAspect="1"/>
          </p:cNvPicPr>
          <p:nvPr>
            <a:audioFile r:link="rId5"/>
          </p:nvPr>
        </p:nvPicPr>
        <p:blipFill>
          <a:blip r:embed="rId12" cstate="print"/>
          <a:stretch>
            <a:fillRect/>
          </a:stretch>
        </p:blipFill>
        <p:spPr>
          <a:xfrm>
            <a:off x="8299938" y="3241431"/>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4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7614"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6097" fill="hold"/>
                                        <p:tgtEl>
                                          <p:spTgt spid="9"/>
                                        </p:tgtEl>
                                      </p:cBhvr>
                                    </p:cmd>
                                  </p:childTnLst>
                                </p:cTn>
                              </p:par>
                            </p:childTnLst>
                          </p:cTn>
                        </p:par>
                      </p:childTnLst>
                    </p:cTn>
                  </p:par>
                </p:childTnLst>
              </p:cTn>
              <p:nextCondLst>
                <p:cond evt="onClick" delay="0">
                  <p:tgtEl>
                    <p:spTgt spid="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4967" fill="hold"/>
                                        <p:tgtEl>
                                          <p:spTgt spid="10"/>
                                        </p:tgtEl>
                                      </p:cBhvr>
                                    </p:cmd>
                                  </p:childTnLst>
                                </p:cTn>
                              </p:par>
                            </p:childTnLst>
                          </p:cTn>
                        </p:par>
                      </p:childTnLst>
                    </p:cTn>
                  </p:par>
                </p:childTnLst>
              </p:cTn>
              <p:nextCondLst>
                <p:cond evt="onClick" delay="0">
                  <p:tgtEl>
                    <p:spTgt spid="1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6874" fill="hold"/>
                                        <p:tgtEl>
                                          <p:spTgt spid="11"/>
                                        </p:tgtEl>
                                      </p:cBhvr>
                                    </p:cmd>
                                  </p:childTnLst>
                                </p:cTn>
                              </p:par>
                            </p:childTnLst>
                          </p:cTn>
                        </p:par>
                      </p:childTnLst>
                    </p:cTn>
                  </p:par>
                </p:childTnLst>
              </p:cTn>
              <p:nextCondLst>
                <p:cond evt="onClick" delay="0">
                  <p:tgtEl>
                    <p:spTgt spid="1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9772"/>
          </a:xfrm>
        </p:spPr>
        <p:txBody>
          <a:bodyPr/>
          <a:lstStyle/>
          <a:p>
            <a:pPr algn="ctr"/>
            <a:r>
              <a:rPr lang="en-US" sz="4000" dirty="0" smtClean="0"/>
              <a:t>Guardian Lion</a:t>
            </a:r>
            <a:endParaRPr lang="en-US" sz="4000" dirty="0"/>
          </a:p>
        </p:txBody>
      </p:sp>
      <p:pic>
        <p:nvPicPr>
          <p:cNvPr id="17410" name="Picture 2" descr="http://upload.wikimedia.org/wikipedia/commons/3/39/Forbidden_City_Imperial_male_Guardian_Lion_right.JPG"/>
          <p:cNvPicPr>
            <a:picLocks noChangeAspect="1" noChangeArrowheads="1"/>
          </p:cNvPicPr>
          <p:nvPr/>
        </p:nvPicPr>
        <p:blipFill>
          <a:blip r:embed="rId3" cstate="print"/>
          <a:srcRect/>
          <a:stretch>
            <a:fillRect/>
          </a:stretch>
        </p:blipFill>
        <p:spPr bwMode="auto">
          <a:xfrm>
            <a:off x="304800" y="1676400"/>
            <a:ext cx="3658853" cy="4405114"/>
          </a:xfrm>
          <a:prstGeom prst="rect">
            <a:avLst/>
          </a:prstGeom>
          <a:noFill/>
        </p:spPr>
      </p:pic>
      <p:pic>
        <p:nvPicPr>
          <p:cNvPr id="17412" name="Picture 4" descr="http://www.buddhamuseum.com/bronze-3/iron-foo-dog_89.jpg"/>
          <p:cNvPicPr>
            <a:picLocks noChangeAspect="1" noChangeArrowheads="1"/>
          </p:cNvPicPr>
          <p:nvPr/>
        </p:nvPicPr>
        <p:blipFill>
          <a:blip r:embed="rId4" cstate="print"/>
          <a:srcRect/>
          <a:stretch>
            <a:fillRect/>
          </a:stretch>
        </p:blipFill>
        <p:spPr bwMode="auto">
          <a:xfrm>
            <a:off x="4678680" y="1021026"/>
            <a:ext cx="3562350" cy="5506375"/>
          </a:xfrm>
          <a:prstGeom prst="rect">
            <a:avLst/>
          </a:prstGeom>
          <a:noFill/>
        </p:spPr>
      </p:pic>
      <p:pic>
        <p:nvPicPr>
          <p:cNvPr id="17416" name="Picture 8" descr="http://farm5.static.flickr.com/4019/4493227905_3db4975e71_z.jpg"/>
          <p:cNvPicPr>
            <a:picLocks noChangeAspect="1" noChangeArrowheads="1"/>
          </p:cNvPicPr>
          <p:nvPr/>
        </p:nvPicPr>
        <p:blipFill>
          <a:blip r:embed="rId5" cstate="print"/>
          <a:srcRect/>
          <a:stretch>
            <a:fillRect/>
          </a:stretch>
        </p:blipFill>
        <p:spPr bwMode="auto">
          <a:xfrm>
            <a:off x="4419600" y="1676400"/>
            <a:ext cx="4497608" cy="4409104"/>
          </a:xfrm>
          <a:prstGeom prst="rect">
            <a:avLst/>
          </a:prstGeom>
          <a:noFill/>
        </p:spPr>
      </p:pic>
      <p:pic>
        <p:nvPicPr>
          <p:cNvPr id="6" name="Picture 2" descr="http://farm5.static.flickr.com/4098/4822106155_0b63e0b5e2_m.jpg"/>
          <p:cNvPicPr>
            <a:picLocks noChangeAspect="1" noChangeArrowheads="1"/>
          </p:cNvPicPr>
          <p:nvPr/>
        </p:nvPicPr>
        <p:blipFill>
          <a:blip r:embed="rId6" cstate="print"/>
          <a:srcRect/>
          <a:stretch>
            <a:fillRect/>
          </a:stretch>
        </p:blipFill>
        <p:spPr bwMode="auto">
          <a:xfrm>
            <a:off x="537210" y="1051778"/>
            <a:ext cx="3994784" cy="5478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7416"/>
                                        </p:tgtEl>
                                        <p:attrNameLst>
                                          <p:attrName>style.visibility</p:attrName>
                                        </p:attrNameLst>
                                      </p:cBhvr>
                                      <p:to>
                                        <p:strVal val="visible"/>
                                      </p:to>
                                    </p:set>
                                    <p:animEffect transition="in" filter="blinds(horizontal)">
                                      <p:cBhvr>
                                        <p:cTn id="11" dur="500"/>
                                        <p:tgtEl>
                                          <p:spTgt spid="17416"/>
                                        </p:tgtEl>
                                      </p:cBhvr>
                                    </p:animEffect>
                                  </p:childTnLst>
                                </p:cTn>
                              </p:par>
                              <p:par>
                                <p:cTn id="12" presetID="3" presetClass="entr" presetSubtype="10" fill="hold" nodeType="with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blinds(horizontal)">
                                      <p:cBhvr>
                                        <p:cTn id="14" dur="500"/>
                                        <p:tgtEl>
                                          <p:spTgt spid="17410"/>
                                        </p:tgtEl>
                                      </p:cBhvr>
                                    </p:animEffect>
                                  </p:childTnLst>
                                </p:cTn>
                              </p:par>
                              <p:par>
                                <p:cTn id="15" presetID="3" presetClass="exit" presetSubtype="10" fill="hold" nodeType="withEffect">
                                  <p:stCondLst>
                                    <p:cond delay="0"/>
                                  </p:stCondLst>
                                  <p:childTnLst>
                                    <p:animEffect transition="out" filter="blinds(horizontal)">
                                      <p:cBhvr>
                                        <p:cTn id="16" dur="500"/>
                                        <p:tgtEl>
                                          <p:spTgt spid="17412"/>
                                        </p:tgtEl>
                                      </p:cBhvr>
                                    </p:animEffect>
                                    <p:set>
                                      <p:cBhvr>
                                        <p:cTn id="17" dur="1" fill="hold">
                                          <p:stCondLst>
                                            <p:cond delay="499"/>
                                          </p:stCondLst>
                                        </p:cTn>
                                        <p:tgtEl>
                                          <p:spTgt spid="1741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9569"/>
          </a:xfrm>
        </p:spPr>
        <p:txBody>
          <a:bodyPr>
            <a:normAutofit/>
          </a:bodyPr>
          <a:lstStyle/>
          <a:p>
            <a:pPr algn="ctr"/>
            <a:r>
              <a:rPr lang="en-US" sz="4400" dirty="0" smtClean="0"/>
              <a:t>Origin</a:t>
            </a:r>
            <a:endParaRPr lang="en-US" sz="4400" dirty="0"/>
          </a:p>
        </p:txBody>
      </p:sp>
      <p:pic>
        <p:nvPicPr>
          <p:cNvPr id="24580" name="Picture 4" descr="http://www.nd.edu/~tyeh/karate/pictures/shaolin/Map%20of%20China%201.gif"/>
          <p:cNvPicPr>
            <a:picLocks noChangeAspect="1" noChangeArrowheads="1"/>
          </p:cNvPicPr>
          <p:nvPr/>
        </p:nvPicPr>
        <p:blipFill>
          <a:blip r:embed="rId3" cstate="print"/>
          <a:srcRect/>
          <a:stretch>
            <a:fillRect/>
          </a:stretch>
        </p:blipFill>
        <p:spPr bwMode="auto">
          <a:xfrm>
            <a:off x="762000" y="1295400"/>
            <a:ext cx="8001000" cy="51288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5492"/>
          </a:xfrm>
        </p:spPr>
        <p:txBody>
          <a:bodyPr/>
          <a:lstStyle/>
          <a:p>
            <a:pPr algn="ctr"/>
            <a:r>
              <a:rPr lang="en-US" sz="4000" dirty="0" smtClean="0"/>
              <a:t>Realism </a:t>
            </a:r>
            <a:r>
              <a:rPr lang="en-US" sz="4000" dirty="0" err="1" smtClean="0"/>
              <a:t>vs</a:t>
            </a:r>
            <a:r>
              <a:rPr lang="en-US" sz="4000" dirty="0" smtClean="0"/>
              <a:t> Stylization</a:t>
            </a:r>
            <a:endParaRPr lang="en-US" sz="4000" dirty="0"/>
          </a:p>
        </p:txBody>
      </p:sp>
      <p:pic>
        <p:nvPicPr>
          <p:cNvPr id="4" name="Picture 2" descr="http://images.travelpod.com/users/bobandconnie/1.1210474620.art-institute-of-chicago.jpg"/>
          <p:cNvPicPr>
            <a:picLocks noChangeAspect="1" noChangeArrowheads="1"/>
          </p:cNvPicPr>
          <p:nvPr/>
        </p:nvPicPr>
        <p:blipFill>
          <a:blip r:embed="rId3" cstate="print"/>
          <a:srcRect/>
          <a:stretch>
            <a:fillRect/>
          </a:stretch>
        </p:blipFill>
        <p:spPr bwMode="auto">
          <a:xfrm>
            <a:off x="1295400" y="1295400"/>
            <a:ext cx="6705600" cy="502310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45502"/>
          </a:xfrm>
        </p:spPr>
        <p:txBody>
          <a:bodyPr/>
          <a:lstStyle/>
          <a:p>
            <a:pPr algn="ctr"/>
            <a:r>
              <a:rPr lang="en-US" sz="4000" dirty="0" smtClean="0"/>
              <a:t>Realism </a:t>
            </a:r>
            <a:r>
              <a:rPr lang="en-US" sz="4000" dirty="0" err="1" smtClean="0"/>
              <a:t>vs</a:t>
            </a:r>
            <a:r>
              <a:rPr lang="en-US" sz="4000" dirty="0" smtClean="0"/>
              <a:t> Stylization</a:t>
            </a:r>
            <a:endParaRPr lang="en-US" sz="4000" dirty="0"/>
          </a:p>
        </p:txBody>
      </p:sp>
      <p:pic>
        <p:nvPicPr>
          <p:cNvPr id="5" name="Picture 6" descr="File:ImperialMaleLionGuard.jpg">
            <a:hlinkClick r:id="rId3"/>
          </p:cNvPr>
          <p:cNvPicPr>
            <a:picLocks noChangeAspect="1" noChangeArrowheads="1"/>
          </p:cNvPicPr>
          <p:nvPr/>
        </p:nvPicPr>
        <p:blipFill>
          <a:blip r:embed="rId4" cstate="print"/>
          <a:srcRect/>
          <a:stretch>
            <a:fillRect/>
          </a:stretch>
        </p:blipFill>
        <p:spPr bwMode="auto">
          <a:xfrm>
            <a:off x="3200400" y="1828800"/>
            <a:ext cx="2971800" cy="3207403"/>
          </a:xfrm>
          <a:prstGeom prst="rect">
            <a:avLst/>
          </a:prstGeom>
          <a:noFill/>
        </p:spPr>
      </p:pic>
      <p:pic>
        <p:nvPicPr>
          <p:cNvPr id="21506" name="Picture 2" descr="Very Stylized"/>
          <p:cNvPicPr>
            <a:picLocks noChangeAspect="1" noChangeArrowheads="1"/>
          </p:cNvPicPr>
          <p:nvPr/>
        </p:nvPicPr>
        <p:blipFill>
          <a:blip r:embed="rId5" cstate="print"/>
          <a:srcRect/>
          <a:stretch>
            <a:fillRect/>
          </a:stretch>
        </p:blipFill>
        <p:spPr bwMode="auto">
          <a:xfrm>
            <a:off x="6477000" y="1927860"/>
            <a:ext cx="2286000" cy="3063240"/>
          </a:xfrm>
          <a:prstGeom prst="rect">
            <a:avLst/>
          </a:prstGeom>
          <a:noFill/>
        </p:spPr>
      </p:pic>
      <p:pic>
        <p:nvPicPr>
          <p:cNvPr id="6" name="Picture 2" descr="http://images.travelpod.com/users/bobandconnie/1.1210474620.art-institute-of-chicago.jpg"/>
          <p:cNvPicPr>
            <a:picLocks noChangeAspect="1" noChangeArrowheads="1"/>
          </p:cNvPicPr>
          <p:nvPr/>
        </p:nvPicPr>
        <p:blipFill>
          <a:blip r:embed="rId6" cstate="print"/>
          <a:srcRect/>
          <a:stretch>
            <a:fillRect/>
          </a:stretch>
        </p:blipFill>
        <p:spPr bwMode="auto">
          <a:xfrm>
            <a:off x="152400" y="2133600"/>
            <a:ext cx="2905943" cy="2584705"/>
          </a:xfrm>
          <a:prstGeom prst="rect">
            <a:avLst/>
          </a:prstGeom>
          <a:noFill/>
        </p:spPr>
      </p:pic>
      <p:cxnSp>
        <p:nvCxnSpPr>
          <p:cNvPr id="8" name="Straight Arrow Connector 7"/>
          <p:cNvCxnSpPr/>
          <p:nvPr/>
        </p:nvCxnSpPr>
        <p:spPr>
          <a:xfrm>
            <a:off x="762000" y="5715000"/>
            <a:ext cx="76962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5943600"/>
            <a:ext cx="1828800" cy="381000"/>
          </a:xfrm>
          <a:prstGeom prst="rect">
            <a:avLst/>
          </a:prstGeom>
          <a:noFill/>
        </p:spPr>
        <p:txBody>
          <a:bodyPr wrap="square" rtlCol="0">
            <a:spAutoFit/>
          </a:bodyPr>
          <a:lstStyle/>
          <a:p>
            <a:r>
              <a:rPr lang="en-US" b="1" dirty="0" smtClean="0"/>
              <a:t>Realism</a:t>
            </a:r>
            <a:endParaRPr lang="en-US" b="1" dirty="0"/>
          </a:p>
        </p:txBody>
      </p:sp>
      <p:sp>
        <p:nvSpPr>
          <p:cNvPr id="10" name="TextBox 9"/>
          <p:cNvSpPr txBox="1"/>
          <p:nvPr/>
        </p:nvSpPr>
        <p:spPr>
          <a:xfrm>
            <a:off x="7010400" y="5943600"/>
            <a:ext cx="1828800" cy="381000"/>
          </a:xfrm>
          <a:prstGeom prst="rect">
            <a:avLst/>
          </a:prstGeom>
          <a:noFill/>
        </p:spPr>
        <p:txBody>
          <a:bodyPr wrap="square" rtlCol="0">
            <a:spAutoFit/>
          </a:bodyPr>
          <a:lstStyle/>
          <a:p>
            <a:pPr algn="r"/>
            <a:r>
              <a:rPr lang="en-US" b="1" dirty="0" smtClean="0"/>
              <a:t>Stylization</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uddhamuseum.com/bronze-3/iron-foo-dog_85.jpg"/>
          <p:cNvPicPr>
            <a:picLocks noChangeAspect="1" noChangeArrowheads="1"/>
          </p:cNvPicPr>
          <p:nvPr/>
        </p:nvPicPr>
        <p:blipFill>
          <a:blip r:embed="rId3" cstate="print"/>
          <a:srcRect/>
          <a:stretch>
            <a:fillRect/>
          </a:stretch>
        </p:blipFill>
        <p:spPr bwMode="auto">
          <a:xfrm>
            <a:off x="1143000" y="1295400"/>
            <a:ext cx="6818544" cy="5334000"/>
          </a:xfrm>
          <a:prstGeom prst="rect">
            <a:avLst/>
          </a:prstGeom>
          <a:noFill/>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Symbolism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inese Guardian Lion Bookends"/>
          <p:cNvPicPr>
            <a:picLocks noGrp="1" noChangeAspect="1" noChangeArrowheads="1"/>
          </p:cNvPicPr>
          <p:nvPr>
            <p:ph idx="1"/>
          </p:nvPr>
        </p:nvPicPr>
        <p:blipFill>
          <a:blip r:embed="rId2" cstate="print"/>
          <a:srcRect/>
          <a:stretch>
            <a:fillRect/>
          </a:stretch>
        </p:blipFill>
        <p:spPr bwMode="auto">
          <a:xfrm>
            <a:off x="1321406" y="632460"/>
            <a:ext cx="6957592" cy="57226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27331"/>
          </a:xfrm>
        </p:spPr>
        <p:txBody>
          <a:bodyPr/>
          <a:lstStyle/>
          <a:p>
            <a:pPr algn="ctr"/>
            <a:r>
              <a:rPr lang="en-US" sz="4000" dirty="0" smtClean="0"/>
              <a:t>Chinese Calendar</a:t>
            </a:r>
            <a:endParaRPr lang="en-US" sz="4000" dirty="0"/>
          </a:p>
        </p:txBody>
      </p:sp>
      <p:pic>
        <p:nvPicPr>
          <p:cNvPr id="31746" name="Picture 2" descr="http://www.greenberg-art.com/.Illustrations/.Serious/qq1sgChineseCalendar.jpg"/>
          <p:cNvPicPr>
            <a:picLocks noChangeAspect="1" noChangeArrowheads="1"/>
          </p:cNvPicPr>
          <p:nvPr/>
        </p:nvPicPr>
        <p:blipFill>
          <a:blip r:embed="rId3" cstate="print"/>
          <a:srcRect/>
          <a:stretch>
            <a:fillRect/>
          </a:stretch>
        </p:blipFill>
        <p:spPr bwMode="auto">
          <a:xfrm>
            <a:off x="2133600" y="1295400"/>
            <a:ext cx="5276850" cy="52768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97670"/>
          </a:xfrm>
        </p:spPr>
        <p:txBody>
          <a:bodyPr/>
          <a:lstStyle/>
          <a:p>
            <a:pPr algn="ctr"/>
            <a:r>
              <a:rPr lang="en-US" sz="4000" dirty="0" smtClean="0"/>
              <a:t>Chinese Dragon</a:t>
            </a:r>
            <a:endParaRPr lang="en-US" sz="4000" dirty="0"/>
          </a:p>
        </p:txBody>
      </p:sp>
      <p:pic>
        <p:nvPicPr>
          <p:cNvPr id="30722" name="Picture 2" descr="http://www.laputanlogic.com/images/2004/11/17-1012639VA00.jpeg"/>
          <p:cNvPicPr>
            <a:picLocks noChangeAspect="1" noChangeArrowheads="1"/>
          </p:cNvPicPr>
          <p:nvPr/>
        </p:nvPicPr>
        <p:blipFill>
          <a:blip r:embed="rId3" cstate="print"/>
          <a:srcRect/>
          <a:stretch>
            <a:fillRect/>
          </a:stretch>
        </p:blipFill>
        <p:spPr bwMode="auto">
          <a:xfrm>
            <a:off x="1066800" y="1524000"/>
            <a:ext cx="7238107" cy="4829176"/>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639_slide">
  <a:themeElements>
    <a:clrScheme name="Office Theme 2">
      <a:dk1>
        <a:srgbClr val="333333"/>
      </a:dk1>
      <a:lt1>
        <a:srgbClr val="FFFFFF"/>
      </a:lt1>
      <a:dk2>
        <a:srgbClr val="CC0000"/>
      </a:dk2>
      <a:lt2>
        <a:srgbClr val="FFFFFF"/>
      </a:lt2>
      <a:accent1>
        <a:srgbClr val="FFB3E0"/>
      </a:accent1>
      <a:accent2>
        <a:srgbClr val="FFC77A"/>
      </a:accent2>
      <a:accent3>
        <a:srgbClr val="E2AAAA"/>
      </a:accent3>
      <a:accent4>
        <a:srgbClr val="DADADA"/>
      </a:accent4>
      <a:accent5>
        <a:srgbClr val="FFD6ED"/>
      </a:accent5>
      <a:accent6>
        <a:srgbClr val="E7B46E"/>
      </a:accent6>
      <a:hlink>
        <a:srgbClr val="FF9999"/>
      </a:hlink>
      <a:folHlink>
        <a:srgbClr val="FFA78C"/>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CC0000"/>
        </a:dk2>
        <a:lt2>
          <a:srgbClr val="FFFFFF"/>
        </a:lt2>
        <a:accent1>
          <a:srgbClr val="FF8080"/>
        </a:accent1>
        <a:accent2>
          <a:srgbClr val="FF9CA9"/>
        </a:accent2>
        <a:accent3>
          <a:srgbClr val="E2AAAA"/>
        </a:accent3>
        <a:accent4>
          <a:srgbClr val="DADADA"/>
        </a:accent4>
        <a:accent5>
          <a:srgbClr val="FFC0C0"/>
        </a:accent5>
        <a:accent6>
          <a:srgbClr val="E78D99"/>
        </a:accent6>
        <a:hlink>
          <a:srgbClr val="F0C9C9"/>
        </a:hlink>
        <a:folHlink>
          <a:srgbClr val="FFB5B5"/>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CC0000"/>
        </a:dk2>
        <a:lt2>
          <a:srgbClr val="FFFFFF"/>
        </a:lt2>
        <a:accent1>
          <a:srgbClr val="FFB3E0"/>
        </a:accent1>
        <a:accent2>
          <a:srgbClr val="FFC77A"/>
        </a:accent2>
        <a:accent3>
          <a:srgbClr val="E2AAAA"/>
        </a:accent3>
        <a:accent4>
          <a:srgbClr val="DADADA"/>
        </a:accent4>
        <a:accent5>
          <a:srgbClr val="FFD6ED"/>
        </a:accent5>
        <a:accent6>
          <a:srgbClr val="E7B46E"/>
        </a:accent6>
        <a:hlink>
          <a:srgbClr val="FF9999"/>
        </a:hlink>
        <a:folHlink>
          <a:srgbClr val="FFA78C"/>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CC0000"/>
        </a:dk2>
        <a:lt2>
          <a:srgbClr val="FFFFFF"/>
        </a:lt2>
        <a:accent1>
          <a:srgbClr val="FFB3B3"/>
        </a:accent1>
        <a:accent2>
          <a:srgbClr val="D2ED8C"/>
        </a:accent2>
        <a:accent3>
          <a:srgbClr val="E2AAAA"/>
        </a:accent3>
        <a:accent4>
          <a:srgbClr val="DADADA"/>
        </a:accent4>
        <a:accent5>
          <a:srgbClr val="FFD6D6"/>
        </a:accent5>
        <a:accent6>
          <a:srgbClr val="BED77E"/>
        </a:accent6>
        <a:hlink>
          <a:srgbClr val="BEE9F4"/>
        </a:hlink>
        <a:folHlink>
          <a:srgbClr val="FFD28E"/>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CC0000"/>
        </a:dk2>
        <a:lt2>
          <a:srgbClr val="FFFFFF"/>
        </a:lt2>
        <a:accent1>
          <a:srgbClr val="FFE47A"/>
        </a:accent1>
        <a:accent2>
          <a:srgbClr val="FFB3B3"/>
        </a:accent2>
        <a:accent3>
          <a:srgbClr val="E2AAAA"/>
        </a:accent3>
        <a:accent4>
          <a:srgbClr val="DADADA"/>
        </a:accent4>
        <a:accent5>
          <a:srgbClr val="FFEFBE"/>
        </a:accent5>
        <a:accent6>
          <a:srgbClr val="E7A2A2"/>
        </a:accent6>
        <a:hlink>
          <a:srgbClr val="A0F3A0"/>
        </a:hlink>
        <a:folHlink>
          <a:srgbClr val="D8D1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8080"/>
        </a:accent1>
        <a:accent2>
          <a:srgbClr val="FF9CA9"/>
        </a:accent2>
        <a:accent3>
          <a:srgbClr val="FFFFFF"/>
        </a:accent3>
        <a:accent4>
          <a:srgbClr val="000000"/>
        </a:accent4>
        <a:accent5>
          <a:srgbClr val="FFC0C0"/>
        </a:accent5>
        <a:accent6>
          <a:srgbClr val="E78D99"/>
        </a:accent6>
        <a:hlink>
          <a:srgbClr val="F0C9C9"/>
        </a:hlink>
        <a:folHlink>
          <a:srgbClr val="FFB5B5"/>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FB3E0"/>
        </a:accent1>
        <a:accent2>
          <a:srgbClr val="FFC77A"/>
        </a:accent2>
        <a:accent3>
          <a:srgbClr val="FFFFFF"/>
        </a:accent3>
        <a:accent4>
          <a:srgbClr val="000000"/>
        </a:accent4>
        <a:accent5>
          <a:srgbClr val="FFD6ED"/>
        </a:accent5>
        <a:accent6>
          <a:srgbClr val="E7B46E"/>
        </a:accent6>
        <a:hlink>
          <a:srgbClr val="FF9999"/>
        </a:hlink>
        <a:folHlink>
          <a:srgbClr val="FFA78C"/>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B3B3"/>
        </a:accent1>
        <a:accent2>
          <a:srgbClr val="D2ED8C"/>
        </a:accent2>
        <a:accent3>
          <a:srgbClr val="FFFFFF"/>
        </a:accent3>
        <a:accent4>
          <a:srgbClr val="000000"/>
        </a:accent4>
        <a:accent5>
          <a:srgbClr val="FFD6D6"/>
        </a:accent5>
        <a:accent6>
          <a:srgbClr val="BED77E"/>
        </a:accent6>
        <a:hlink>
          <a:srgbClr val="BEE9F4"/>
        </a:hlink>
        <a:folHlink>
          <a:srgbClr val="FFD28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FFE47A"/>
        </a:accent1>
        <a:accent2>
          <a:srgbClr val="FFB3B3"/>
        </a:accent2>
        <a:accent3>
          <a:srgbClr val="FFFFFF"/>
        </a:accent3>
        <a:accent4>
          <a:srgbClr val="000000"/>
        </a:accent4>
        <a:accent5>
          <a:srgbClr val="FFEFBE"/>
        </a:accent5>
        <a:accent6>
          <a:srgbClr val="E7A2A2"/>
        </a:accent6>
        <a:hlink>
          <a:srgbClr val="A0F3A0"/>
        </a:hlink>
        <a:folHlink>
          <a:srgbClr val="D8D1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CC0000"/>
      </a:dk2>
      <a:lt2>
        <a:srgbClr val="FFFFFF"/>
      </a:lt2>
      <a:accent1>
        <a:srgbClr val="FFB3E0"/>
      </a:accent1>
      <a:accent2>
        <a:srgbClr val="FFC77A"/>
      </a:accent2>
      <a:accent3>
        <a:srgbClr val="E2AAAA"/>
      </a:accent3>
      <a:accent4>
        <a:srgbClr val="DADADA"/>
      </a:accent4>
      <a:accent5>
        <a:srgbClr val="FFD6ED"/>
      </a:accent5>
      <a:accent6>
        <a:srgbClr val="E7B46E"/>
      </a:accent6>
      <a:hlink>
        <a:srgbClr val="FF9999"/>
      </a:hlink>
      <a:folHlink>
        <a:srgbClr val="FFA78C"/>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CC0000"/>
        </a:dk2>
        <a:lt2>
          <a:srgbClr val="FFFFFF"/>
        </a:lt2>
        <a:accent1>
          <a:srgbClr val="FF8080"/>
        </a:accent1>
        <a:accent2>
          <a:srgbClr val="FF9CA9"/>
        </a:accent2>
        <a:accent3>
          <a:srgbClr val="E2AAAA"/>
        </a:accent3>
        <a:accent4>
          <a:srgbClr val="DADADA"/>
        </a:accent4>
        <a:accent5>
          <a:srgbClr val="FFC0C0"/>
        </a:accent5>
        <a:accent6>
          <a:srgbClr val="E78D99"/>
        </a:accent6>
        <a:hlink>
          <a:srgbClr val="F0C9C9"/>
        </a:hlink>
        <a:folHlink>
          <a:srgbClr val="FFB5B5"/>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CC0000"/>
        </a:dk2>
        <a:lt2>
          <a:srgbClr val="FFFFFF"/>
        </a:lt2>
        <a:accent1>
          <a:srgbClr val="FFB3E0"/>
        </a:accent1>
        <a:accent2>
          <a:srgbClr val="FFC77A"/>
        </a:accent2>
        <a:accent3>
          <a:srgbClr val="E2AAAA"/>
        </a:accent3>
        <a:accent4>
          <a:srgbClr val="DADADA"/>
        </a:accent4>
        <a:accent5>
          <a:srgbClr val="FFD6ED"/>
        </a:accent5>
        <a:accent6>
          <a:srgbClr val="E7B46E"/>
        </a:accent6>
        <a:hlink>
          <a:srgbClr val="FF9999"/>
        </a:hlink>
        <a:folHlink>
          <a:srgbClr val="FFA78C"/>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CC0000"/>
        </a:dk2>
        <a:lt2>
          <a:srgbClr val="FFFFFF"/>
        </a:lt2>
        <a:accent1>
          <a:srgbClr val="FFB3B3"/>
        </a:accent1>
        <a:accent2>
          <a:srgbClr val="D2ED8C"/>
        </a:accent2>
        <a:accent3>
          <a:srgbClr val="E2AAAA"/>
        </a:accent3>
        <a:accent4>
          <a:srgbClr val="DADADA"/>
        </a:accent4>
        <a:accent5>
          <a:srgbClr val="FFD6D6"/>
        </a:accent5>
        <a:accent6>
          <a:srgbClr val="BED77E"/>
        </a:accent6>
        <a:hlink>
          <a:srgbClr val="BEE9F4"/>
        </a:hlink>
        <a:folHlink>
          <a:srgbClr val="FFD28E"/>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CC0000"/>
        </a:dk2>
        <a:lt2>
          <a:srgbClr val="FFFFFF"/>
        </a:lt2>
        <a:accent1>
          <a:srgbClr val="FFE47A"/>
        </a:accent1>
        <a:accent2>
          <a:srgbClr val="FFB3B3"/>
        </a:accent2>
        <a:accent3>
          <a:srgbClr val="E2AAAA"/>
        </a:accent3>
        <a:accent4>
          <a:srgbClr val="DADADA"/>
        </a:accent4>
        <a:accent5>
          <a:srgbClr val="FFEFBE"/>
        </a:accent5>
        <a:accent6>
          <a:srgbClr val="E7A2A2"/>
        </a:accent6>
        <a:hlink>
          <a:srgbClr val="A0F3A0"/>
        </a:hlink>
        <a:folHlink>
          <a:srgbClr val="D8D1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8080"/>
        </a:accent1>
        <a:accent2>
          <a:srgbClr val="FF9CA9"/>
        </a:accent2>
        <a:accent3>
          <a:srgbClr val="FFFFFF"/>
        </a:accent3>
        <a:accent4>
          <a:srgbClr val="000000"/>
        </a:accent4>
        <a:accent5>
          <a:srgbClr val="FFC0C0"/>
        </a:accent5>
        <a:accent6>
          <a:srgbClr val="E78D99"/>
        </a:accent6>
        <a:hlink>
          <a:srgbClr val="F0C9C9"/>
        </a:hlink>
        <a:folHlink>
          <a:srgbClr val="FFB5B5"/>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3E0"/>
        </a:accent1>
        <a:accent2>
          <a:srgbClr val="FFC77A"/>
        </a:accent2>
        <a:accent3>
          <a:srgbClr val="FFFFFF"/>
        </a:accent3>
        <a:accent4>
          <a:srgbClr val="000000"/>
        </a:accent4>
        <a:accent5>
          <a:srgbClr val="FFD6ED"/>
        </a:accent5>
        <a:accent6>
          <a:srgbClr val="E7B46E"/>
        </a:accent6>
        <a:hlink>
          <a:srgbClr val="FF9999"/>
        </a:hlink>
        <a:folHlink>
          <a:srgbClr val="FFA78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B3B3"/>
        </a:accent1>
        <a:accent2>
          <a:srgbClr val="D2ED8C"/>
        </a:accent2>
        <a:accent3>
          <a:srgbClr val="FFFFFF"/>
        </a:accent3>
        <a:accent4>
          <a:srgbClr val="000000"/>
        </a:accent4>
        <a:accent5>
          <a:srgbClr val="FFD6D6"/>
        </a:accent5>
        <a:accent6>
          <a:srgbClr val="BED77E"/>
        </a:accent6>
        <a:hlink>
          <a:srgbClr val="BEE9F4"/>
        </a:hlink>
        <a:folHlink>
          <a:srgbClr val="FFD28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E47A"/>
        </a:accent1>
        <a:accent2>
          <a:srgbClr val="FFB3B3"/>
        </a:accent2>
        <a:accent3>
          <a:srgbClr val="FFFFFF"/>
        </a:accent3>
        <a:accent4>
          <a:srgbClr val="000000"/>
        </a:accent4>
        <a:accent5>
          <a:srgbClr val="FFEFBE"/>
        </a:accent5>
        <a:accent6>
          <a:srgbClr val="E7A2A2"/>
        </a:accent6>
        <a:hlink>
          <a:srgbClr val="A0F3A0"/>
        </a:hlink>
        <a:folHlink>
          <a:srgbClr val="D8D1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ind_0639_slide</Template>
  <TotalTime>67</TotalTime>
  <Words>948</Words>
  <Application>Microsoft Office PowerPoint</Application>
  <PresentationFormat>On-screen Show (4:3)</PresentationFormat>
  <Paragraphs>65</Paragraphs>
  <Slides>13</Slides>
  <Notes>11</Notes>
  <HiddenSlides>0</HiddenSlides>
  <MMClips>7</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ind_0639_slide</vt:lpstr>
      <vt:lpstr>1_Default Design</vt:lpstr>
      <vt:lpstr>Guardian Lion Stylization &amp; Symbolism</vt:lpstr>
      <vt:lpstr>Guardian Lion</vt:lpstr>
      <vt:lpstr>Origin</vt:lpstr>
      <vt:lpstr>Realism vs Stylization</vt:lpstr>
      <vt:lpstr>Realism vs Stylization</vt:lpstr>
      <vt:lpstr>Slide 6</vt:lpstr>
      <vt:lpstr>Slide 7</vt:lpstr>
      <vt:lpstr>Chinese Calendar</vt:lpstr>
      <vt:lpstr>Chinese Dragon</vt:lpstr>
      <vt:lpstr>Slide 10</vt:lpstr>
      <vt:lpstr>Slide 11</vt:lpstr>
      <vt:lpstr>Slide 12</vt:lpstr>
      <vt:lpstr>Craft Time</vt:lpstr>
    </vt:vector>
  </TitlesOfParts>
  <Company>ITW Muller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 Lion and the  Use of Symbolism</dc:title>
  <dc:creator>dschmidt</dc:creator>
  <cp:lastModifiedBy>mom</cp:lastModifiedBy>
  <cp:revision>10</cp:revision>
  <dcterms:created xsi:type="dcterms:W3CDTF">2010-11-16T04:19:22Z</dcterms:created>
  <dcterms:modified xsi:type="dcterms:W3CDTF">2011-09-26T16:02:41Z</dcterms:modified>
</cp:coreProperties>
</file>