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5" r:id="rId7"/>
    <p:sldId id="264" r:id="rId8"/>
    <p:sldId id="261" r:id="rId9"/>
    <p:sldId id="266"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3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4/14/15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4/14/15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4/14/15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4/14/15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4/14/15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4/14/15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4" Type="http://schemas.openxmlformats.org/officeDocument/2006/relationships/image" Target="../media/image14.jpg"/><Relationship Id="rId5" Type="http://schemas.openxmlformats.org/officeDocument/2006/relationships/image" Target="../media/image15.jpeg"/><Relationship Id="rId6" Type="http://schemas.openxmlformats.org/officeDocument/2006/relationships/image" Target="../media/image16.jpeg"/><Relationship Id="rId1" Type="http://schemas.openxmlformats.org/officeDocument/2006/relationships/slideLayout" Target="../slideLayouts/slideLayout6.xml"/><Relationship Id="rId2" Type="http://schemas.openxmlformats.org/officeDocument/2006/relationships/image" Target="../media/image1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jpeg"/><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5" Type="http://schemas.openxmlformats.org/officeDocument/2006/relationships/image" Target="../media/image8.jpeg"/><Relationship Id="rId6" Type="http://schemas.openxmlformats.org/officeDocument/2006/relationships/image" Target="../media/image9.jpeg"/><Relationship Id="rId1" Type="http://schemas.openxmlformats.org/officeDocument/2006/relationships/slideLayout" Target="../slideLayouts/slideLayout6.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96621" y="2230156"/>
            <a:ext cx="8378802" cy="1204306"/>
          </a:xfrm>
        </p:spPr>
        <p:txBody>
          <a:bodyPr/>
          <a:lstStyle/>
          <a:p>
            <a:r>
              <a:rPr lang="en-US" sz="5400" b="1" dirty="0" smtClean="0">
                <a:latin typeface="Marker Felt"/>
                <a:cs typeface="Marker Felt"/>
              </a:rPr>
              <a:t>MODERN ART</a:t>
            </a:r>
            <a:endParaRPr lang="en-US" sz="5400" b="1" dirty="0">
              <a:latin typeface="Marker Felt"/>
              <a:cs typeface="Marker Felt"/>
            </a:endParaRPr>
          </a:p>
        </p:txBody>
      </p:sp>
      <p:sp>
        <p:nvSpPr>
          <p:cNvPr id="3" name="Subtitle 2"/>
          <p:cNvSpPr>
            <a:spLocks noGrp="1"/>
          </p:cNvSpPr>
          <p:nvPr>
            <p:ph type="subTitle" idx="1"/>
          </p:nvPr>
        </p:nvSpPr>
        <p:spPr>
          <a:xfrm rot="19140000">
            <a:off x="1925916" y="3019880"/>
            <a:ext cx="6511131" cy="1429343"/>
          </a:xfrm>
        </p:spPr>
        <p:txBody>
          <a:bodyPr>
            <a:noAutofit/>
          </a:bodyPr>
          <a:lstStyle/>
          <a:p>
            <a:r>
              <a:rPr lang="en-US" sz="3600" dirty="0" err="1" smtClean="0">
                <a:latin typeface="Chalkboard"/>
                <a:cs typeface="Chalkboard"/>
              </a:rPr>
              <a:t>Wassily</a:t>
            </a:r>
            <a:r>
              <a:rPr lang="en-US" sz="3600" dirty="0" smtClean="0">
                <a:latin typeface="Chalkboard"/>
                <a:cs typeface="Chalkboard"/>
              </a:rPr>
              <a:t> Kandinsky</a:t>
            </a:r>
          </a:p>
          <a:p>
            <a:r>
              <a:rPr lang="en-US" sz="3600" dirty="0" smtClean="0">
                <a:latin typeface="Chalkboard"/>
                <a:cs typeface="Chalkboard"/>
              </a:rPr>
              <a:t>Paul Klee</a:t>
            </a:r>
            <a:endParaRPr lang="en-US" sz="3600" dirty="0">
              <a:latin typeface="Chalkboard"/>
              <a:cs typeface="Chalkboard"/>
            </a:endParaRPr>
          </a:p>
        </p:txBody>
      </p:sp>
    </p:spTree>
    <p:extLst>
      <p:ext uri="{BB962C8B-B14F-4D97-AF65-F5344CB8AC3E}">
        <p14:creationId xmlns:p14="http://schemas.microsoft.com/office/powerpoint/2010/main" val="2367046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Chalkboard"/>
                <a:cs typeface="Chalkboard"/>
              </a:rPr>
              <a:t>Other works by Paul Klee</a:t>
            </a:r>
            <a:endParaRPr lang="en-US" sz="3600" dirty="0">
              <a:latin typeface="Chalkboard"/>
              <a:cs typeface="Chalkboard"/>
            </a:endParaRPr>
          </a:p>
        </p:txBody>
      </p:sp>
      <p:pic>
        <p:nvPicPr>
          <p:cNvPr id="5" name="Picture 4" descr="images-10.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51798"/>
            <a:ext cx="2386651" cy="1711184"/>
          </a:xfrm>
          <a:prstGeom prst="rect">
            <a:avLst/>
          </a:prstGeom>
        </p:spPr>
      </p:pic>
      <p:pic>
        <p:nvPicPr>
          <p:cNvPr id="7" name="Picture 6" descr="images-5.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59147" y="1251798"/>
            <a:ext cx="2215459" cy="2454687"/>
          </a:xfrm>
          <a:prstGeom prst="rect">
            <a:avLst/>
          </a:prstGeom>
        </p:spPr>
      </p:pic>
      <p:sp>
        <p:nvSpPr>
          <p:cNvPr id="10" name="TextBox 9"/>
          <p:cNvSpPr txBox="1"/>
          <p:nvPr/>
        </p:nvSpPr>
        <p:spPr>
          <a:xfrm>
            <a:off x="651253" y="3038798"/>
            <a:ext cx="2192598" cy="369332"/>
          </a:xfrm>
          <a:prstGeom prst="rect">
            <a:avLst/>
          </a:prstGeom>
          <a:noFill/>
        </p:spPr>
        <p:txBody>
          <a:bodyPr wrap="square" rtlCol="0">
            <a:spAutoFit/>
          </a:bodyPr>
          <a:lstStyle/>
          <a:p>
            <a:r>
              <a:rPr lang="en-US" dirty="0" smtClean="0"/>
              <a:t>Cat and Bird, 1928</a:t>
            </a:r>
            <a:endParaRPr lang="en-US" dirty="0"/>
          </a:p>
        </p:txBody>
      </p:sp>
      <p:pic>
        <p:nvPicPr>
          <p:cNvPr id="12" name="Picture 11" descr="Ad-Parnassum-by-Paul-Kle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25930" y="1244792"/>
            <a:ext cx="2806044" cy="2207421"/>
          </a:xfrm>
          <a:prstGeom prst="rect">
            <a:avLst/>
          </a:prstGeom>
        </p:spPr>
      </p:pic>
      <p:sp>
        <p:nvSpPr>
          <p:cNvPr id="13" name="TextBox 12"/>
          <p:cNvSpPr txBox="1"/>
          <p:nvPr/>
        </p:nvSpPr>
        <p:spPr>
          <a:xfrm>
            <a:off x="3251123" y="3549737"/>
            <a:ext cx="2501756" cy="369332"/>
          </a:xfrm>
          <a:prstGeom prst="rect">
            <a:avLst/>
          </a:prstGeom>
          <a:noFill/>
        </p:spPr>
        <p:txBody>
          <a:bodyPr wrap="square" rtlCol="0">
            <a:spAutoFit/>
          </a:bodyPr>
          <a:lstStyle/>
          <a:p>
            <a:r>
              <a:rPr lang="en-US" dirty="0" smtClean="0"/>
              <a:t>Ad </a:t>
            </a:r>
            <a:r>
              <a:rPr lang="en-US" dirty="0" err="1" smtClean="0"/>
              <a:t>Parnassum</a:t>
            </a:r>
            <a:r>
              <a:rPr lang="en-US" dirty="0" smtClean="0"/>
              <a:t>, 1932</a:t>
            </a:r>
            <a:endParaRPr lang="en-US" dirty="0"/>
          </a:p>
        </p:txBody>
      </p:sp>
      <p:sp>
        <p:nvSpPr>
          <p:cNvPr id="14" name="TextBox 13"/>
          <p:cNvSpPr txBox="1"/>
          <p:nvPr/>
        </p:nvSpPr>
        <p:spPr>
          <a:xfrm>
            <a:off x="7163783" y="3860152"/>
            <a:ext cx="1648009" cy="369332"/>
          </a:xfrm>
          <a:prstGeom prst="rect">
            <a:avLst/>
          </a:prstGeom>
          <a:noFill/>
        </p:spPr>
        <p:txBody>
          <a:bodyPr wrap="square" rtlCol="0">
            <a:spAutoFit/>
          </a:bodyPr>
          <a:lstStyle/>
          <a:p>
            <a:r>
              <a:rPr lang="en-US" dirty="0" err="1" smtClean="0"/>
              <a:t>Senecio</a:t>
            </a:r>
            <a:r>
              <a:rPr lang="en-US" dirty="0" smtClean="0"/>
              <a:t>, 1922</a:t>
            </a:r>
            <a:endParaRPr lang="en-US" dirty="0"/>
          </a:p>
        </p:txBody>
      </p:sp>
      <p:pic>
        <p:nvPicPr>
          <p:cNvPr id="15" name="Picture 14" descr="images-6.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 y="4369820"/>
            <a:ext cx="3125930" cy="1572857"/>
          </a:xfrm>
          <a:prstGeom prst="rect">
            <a:avLst/>
          </a:prstGeom>
        </p:spPr>
      </p:pic>
      <p:sp>
        <p:nvSpPr>
          <p:cNvPr id="16" name="TextBox 15"/>
          <p:cNvSpPr txBox="1"/>
          <p:nvPr/>
        </p:nvSpPr>
        <p:spPr>
          <a:xfrm>
            <a:off x="629829" y="6082579"/>
            <a:ext cx="2621294" cy="369332"/>
          </a:xfrm>
          <a:prstGeom prst="rect">
            <a:avLst/>
          </a:prstGeom>
          <a:noFill/>
        </p:spPr>
        <p:txBody>
          <a:bodyPr wrap="square" rtlCol="0">
            <a:spAutoFit/>
          </a:bodyPr>
          <a:lstStyle/>
          <a:p>
            <a:r>
              <a:rPr lang="en-US" dirty="0" smtClean="0"/>
              <a:t>Twittering Machine, 1922</a:t>
            </a:r>
            <a:endParaRPr lang="en-US" dirty="0"/>
          </a:p>
        </p:txBody>
      </p:sp>
      <p:pic>
        <p:nvPicPr>
          <p:cNvPr id="17" name="Picture 16" descr="images-3.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53451" y="4369820"/>
            <a:ext cx="2629023" cy="1781572"/>
          </a:xfrm>
          <a:prstGeom prst="rect">
            <a:avLst/>
          </a:prstGeom>
        </p:spPr>
      </p:pic>
      <p:sp>
        <p:nvSpPr>
          <p:cNvPr id="18" name="TextBox 17"/>
          <p:cNvSpPr txBox="1"/>
          <p:nvPr/>
        </p:nvSpPr>
        <p:spPr>
          <a:xfrm>
            <a:off x="5389119" y="6267245"/>
            <a:ext cx="2116572" cy="369332"/>
          </a:xfrm>
          <a:prstGeom prst="rect">
            <a:avLst/>
          </a:prstGeom>
          <a:noFill/>
        </p:spPr>
        <p:txBody>
          <a:bodyPr wrap="square" rtlCol="0">
            <a:spAutoFit/>
          </a:bodyPr>
          <a:lstStyle/>
          <a:p>
            <a:r>
              <a:rPr lang="en-US" dirty="0" smtClean="0"/>
              <a:t>Der </a:t>
            </a:r>
            <a:r>
              <a:rPr lang="en-US" dirty="0" err="1" smtClean="0"/>
              <a:t>Goldfisch</a:t>
            </a:r>
            <a:r>
              <a:rPr lang="en-US" dirty="0" smtClean="0"/>
              <a:t>, 1925</a:t>
            </a:r>
            <a:endParaRPr lang="en-US" dirty="0"/>
          </a:p>
        </p:txBody>
      </p:sp>
    </p:spTree>
    <p:extLst>
      <p:ext uri="{BB962C8B-B14F-4D97-AF65-F5344CB8AC3E}">
        <p14:creationId xmlns:p14="http://schemas.microsoft.com/office/powerpoint/2010/main" val="3355888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6928"/>
          </a:xfrm>
        </p:spPr>
        <p:txBody>
          <a:bodyPr/>
          <a:lstStyle/>
          <a:p>
            <a:r>
              <a:rPr lang="en-US" dirty="0" smtClean="0">
                <a:latin typeface="Chalkboard"/>
                <a:cs typeface="Chalkboard"/>
              </a:rPr>
              <a:t>PROJECT</a:t>
            </a:r>
            <a:br>
              <a:rPr lang="en-US" dirty="0" smtClean="0">
                <a:latin typeface="Chalkboard"/>
                <a:cs typeface="Chalkboard"/>
              </a:rPr>
            </a:br>
            <a:r>
              <a:rPr lang="en-US" dirty="0" smtClean="0">
                <a:latin typeface="Chalkboard"/>
                <a:cs typeface="Chalkboard"/>
              </a:rPr>
              <a:t>To create our own version of </a:t>
            </a:r>
            <a:r>
              <a:rPr lang="en-US" i="1" dirty="0" smtClean="0">
                <a:latin typeface="Chalkboard"/>
                <a:cs typeface="Chalkboard"/>
              </a:rPr>
              <a:t>Squares with Concentric Circles </a:t>
            </a:r>
            <a:r>
              <a:rPr lang="en-US" dirty="0" smtClean="0">
                <a:latin typeface="Chalkboard"/>
                <a:cs typeface="Chalkboard"/>
              </a:rPr>
              <a:t>using oil pastels on paper.</a:t>
            </a:r>
            <a:br>
              <a:rPr lang="en-US" dirty="0" smtClean="0">
                <a:latin typeface="Chalkboard"/>
                <a:cs typeface="Chalkboard"/>
              </a:rPr>
            </a:br>
            <a:r>
              <a:rPr lang="en-US" dirty="0" smtClean="0">
                <a:latin typeface="Chalkboard"/>
                <a:cs typeface="Chalkboard"/>
              </a:rPr>
              <a:t>Will create while listening to the Overture from the opera </a:t>
            </a:r>
            <a:r>
              <a:rPr lang="en-US" i="1" dirty="0" err="1" smtClean="0">
                <a:latin typeface="Chalkboard"/>
                <a:cs typeface="Chalkboard"/>
              </a:rPr>
              <a:t>Lohengrin</a:t>
            </a:r>
            <a:r>
              <a:rPr lang="en-US" dirty="0" smtClean="0">
                <a:latin typeface="Chalkboard"/>
                <a:cs typeface="Chalkboard"/>
              </a:rPr>
              <a:t>.  Just as Kandinsky was inspired.</a:t>
            </a:r>
            <a:endParaRPr lang="en-US" dirty="0">
              <a:latin typeface="Chalkboard"/>
              <a:cs typeface="Chalkboard"/>
            </a:endParaRPr>
          </a:p>
        </p:txBody>
      </p:sp>
    </p:spTree>
    <p:extLst>
      <p:ext uri="{BB962C8B-B14F-4D97-AF65-F5344CB8AC3E}">
        <p14:creationId xmlns:p14="http://schemas.microsoft.com/office/powerpoint/2010/main" val="2011979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69" y="274638"/>
            <a:ext cx="8905886" cy="1143000"/>
          </a:xfrm>
        </p:spPr>
        <p:txBody>
          <a:bodyPr>
            <a:normAutofit/>
          </a:bodyPr>
          <a:lstStyle/>
          <a:p>
            <a:r>
              <a:rPr lang="en-US" sz="3200" i="1" dirty="0" smtClean="0">
                <a:latin typeface="Chalkboard"/>
                <a:cs typeface="Chalkboard"/>
              </a:rPr>
              <a:t>Squares with Concentric Circles</a:t>
            </a:r>
            <a:r>
              <a:rPr lang="en-US" sz="2800" i="1" dirty="0" smtClean="0">
                <a:latin typeface="Chalkboard"/>
                <a:cs typeface="Chalkboard"/>
              </a:rPr>
              <a:t/>
            </a:r>
            <a:br>
              <a:rPr lang="en-US" sz="2800" i="1" dirty="0" smtClean="0">
                <a:latin typeface="Chalkboard"/>
                <a:cs typeface="Chalkboard"/>
              </a:rPr>
            </a:br>
            <a:r>
              <a:rPr lang="en-US" sz="3100" dirty="0" err="1" smtClean="0">
                <a:latin typeface="Chalkboard"/>
                <a:cs typeface="Chalkboard"/>
              </a:rPr>
              <a:t>Wassily</a:t>
            </a:r>
            <a:r>
              <a:rPr lang="en-US" sz="3100" dirty="0" smtClean="0">
                <a:latin typeface="Chalkboard"/>
                <a:cs typeface="Chalkboard"/>
              </a:rPr>
              <a:t> Kandinsky 1913</a:t>
            </a:r>
            <a:endParaRPr lang="en-US" sz="3100" dirty="0">
              <a:latin typeface="Chalkboard"/>
              <a:cs typeface="Chalkboard"/>
            </a:endParaRPr>
          </a:p>
        </p:txBody>
      </p:sp>
      <p:pic>
        <p:nvPicPr>
          <p:cNvPr id="6" name="Content Placeholder 5" descr="images.jpeg"/>
          <p:cNvPicPr>
            <a:picLocks noGrp="1" noChangeAspect="1"/>
          </p:cNvPicPr>
          <p:nvPr>
            <p:ph idx="1"/>
          </p:nvPr>
        </p:nvPicPr>
        <p:blipFill>
          <a:blip r:embed="rId2">
            <a:extLst>
              <a:ext uri="{28A0092B-C50C-407E-A947-70E740481C1C}">
                <a14:useLocalDpi xmlns:a14="http://schemas.microsoft.com/office/drawing/2010/main" val="0"/>
              </a:ext>
            </a:extLst>
          </a:blip>
          <a:srcRect t="5879" b="5879"/>
          <a:stretch>
            <a:fillRect/>
          </a:stretch>
        </p:blipFill>
        <p:spPr/>
      </p:pic>
    </p:spTree>
    <p:extLst>
      <p:ext uri="{BB962C8B-B14F-4D97-AF65-F5344CB8AC3E}">
        <p14:creationId xmlns:p14="http://schemas.microsoft.com/office/powerpoint/2010/main" val="3058015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latin typeface="Chalkboard"/>
                <a:cs typeface="Chalkboard"/>
              </a:rPr>
              <a:t>Facts about </a:t>
            </a:r>
            <a:r>
              <a:rPr lang="en-US" sz="3600" dirty="0" err="1" smtClean="0">
                <a:latin typeface="Chalkboard"/>
                <a:cs typeface="Chalkboard"/>
              </a:rPr>
              <a:t>Wassily</a:t>
            </a:r>
            <a:r>
              <a:rPr lang="en-US" sz="3600" dirty="0" smtClean="0">
                <a:latin typeface="Chalkboard"/>
                <a:cs typeface="Chalkboard"/>
              </a:rPr>
              <a:t> Kandinsky</a:t>
            </a:r>
            <a:br>
              <a:rPr lang="en-US" sz="3600" dirty="0" smtClean="0">
                <a:latin typeface="Chalkboard"/>
                <a:cs typeface="Chalkboard"/>
              </a:rPr>
            </a:br>
            <a:r>
              <a:rPr lang="en-US" sz="3600" dirty="0" smtClean="0">
                <a:latin typeface="Chalkboard"/>
                <a:cs typeface="Chalkboard"/>
              </a:rPr>
              <a:t>1866 - 1944</a:t>
            </a:r>
            <a:endParaRPr lang="en-US" sz="3600" dirty="0">
              <a:latin typeface="Chalkboard"/>
              <a:cs typeface="Chalkboard"/>
            </a:endParaRPr>
          </a:p>
        </p:txBody>
      </p:sp>
      <p:sp>
        <p:nvSpPr>
          <p:cNvPr id="4" name="Content Placeholder 3"/>
          <p:cNvSpPr>
            <a:spLocks noGrp="1"/>
          </p:cNvSpPr>
          <p:nvPr>
            <p:ph sz="half" idx="1"/>
          </p:nvPr>
        </p:nvSpPr>
        <p:spPr>
          <a:xfrm>
            <a:off x="457200" y="1600200"/>
            <a:ext cx="4038600" cy="4525964"/>
          </a:xfrm>
        </p:spPr>
        <p:txBody>
          <a:bodyPr>
            <a:noAutofit/>
          </a:bodyPr>
          <a:lstStyle/>
          <a:p>
            <a:r>
              <a:rPr lang="en-US" sz="2000" dirty="0" smtClean="0">
                <a:latin typeface="Chalkboard"/>
                <a:cs typeface="Chalkboard"/>
              </a:rPr>
              <a:t>Born in Moscow, Russia</a:t>
            </a:r>
          </a:p>
          <a:p>
            <a:r>
              <a:rPr lang="en-US" sz="2000" dirty="0" smtClean="0">
                <a:latin typeface="Chalkboard"/>
                <a:cs typeface="Chalkboard"/>
              </a:rPr>
              <a:t>Studied piano and cello</a:t>
            </a:r>
          </a:p>
          <a:p>
            <a:r>
              <a:rPr lang="en-US" sz="2000" dirty="0" smtClean="0">
                <a:latin typeface="Chalkboard"/>
                <a:cs typeface="Chalkboard"/>
              </a:rPr>
              <a:t>Graduated law school from the University of Moscow with honors in 1886</a:t>
            </a:r>
          </a:p>
          <a:p>
            <a:r>
              <a:rPr lang="en-US" sz="2000" dirty="0">
                <a:latin typeface="Chalkboard"/>
                <a:cs typeface="Chalkboard"/>
              </a:rPr>
              <a:t>T</a:t>
            </a:r>
            <a:r>
              <a:rPr lang="en-US" sz="2000" dirty="0" smtClean="0">
                <a:latin typeface="Chalkboard"/>
                <a:cs typeface="Chalkboard"/>
              </a:rPr>
              <a:t>ook a position on the Moscow Faculty of Law in 1892 (managed an art printing business also then)</a:t>
            </a:r>
          </a:p>
          <a:p>
            <a:r>
              <a:rPr lang="en-US" sz="2000" dirty="0" smtClean="0">
                <a:latin typeface="Chalkboard"/>
                <a:cs typeface="Chalkboard"/>
              </a:rPr>
              <a:t>Spoke German as well as Russian</a:t>
            </a:r>
          </a:p>
          <a:p>
            <a:r>
              <a:rPr lang="en-US" sz="2000" dirty="0" smtClean="0">
                <a:latin typeface="Chalkboard"/>
                <a:cs typeface="Chalkboard"/>
              </a:rPr>
              <a:t>Studied at the Academy of Fine Arts in Munich</a:t>
            </a:r>
          </a:p>
          <a:p>
            <a:r>
              <a:rPr lang="en-US" sz="2000" dirty="0" smtClean="0">
                <a:latin typeface="Chalkboard"/>
                <a:cs typeface="Chalkboard"/>
              </a:rPr>
              <a:t>Over his lifetime he lived in Russia, Germany, and France</a:t>
            </a:r>
          </a:p>
        </p:txBody>
      </p:sp>
      <p:pic>
        <p:nvPicPr>
          <p:cNvPr id="7" name="Content Placeholder 6" descr="images-1.jpeg"/>
          <p:cNvPicPr>
            <a:picLocks noGrp="1" noChangeAspect="1"/>
          </p:cNvPicPr>
          <p:nvPr>
            <p:ph sz="half" idx="2"/>
          </p:nvPr>
        </p:nvPicPr>
        <p:blipFill>
          <a:blip r:embed="rId2">
            <a:extLst>
              <a:ext uri="{28A0092B-C50C-407E-A947-70E740481C1C}">
                <a14:useLocalDpi xmlns:a14="http://schemas.microsoft.com/office/drawing/2010/main" val="0"/>
              </a:ext>
            </a:extLst>
          </a:blip>
          <a:srcRect l="-18773" r="-18773"/>
          <a:stretch>
            <a:fillRect/>
          </a:stretch>
        </p:blipFill>
        <p:spPr/>
      </p:pic>
    </p:spTree>
    <p:extLst>
      <p:ext uri="{BB962C8B-B14F-4D97-AF65-F5344CB8AC3E}">
        <p14:creationId xmlns:p14="http://schemas.microsoft.com/office/powerpoint/2010/main" val="697658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latin typeface="Chalkboard"/>
                <a:cs typeface="Chalkboard"/>
              </a:rPr>
              <a:t>Two influences in 1892 caused him to change his career to an artist…</a:t>
            </a:r>
            <a:endParaRPr lang="en-US" sz="4000" dirty="0">
              <a:latin typeface="Chalkboard"/>
              <a:cs typeface="Chalkboard"/>
            </a:endParaRPr>
          </a:p>
        </p:txBody>
      </p:sp>
      <p:sp>
        <p:nvSpPr>
          <p:cNvPr id="5" name="Text Placeholder 4"/>
          <p:cNvSpPr>
            <a:spLocks noGrp="1"/>
          </p:cNvSpPr>
          <p:nvPr>
            <p:ph type="body" idx="1"/>
          </p:nvPr>
        </p:nvSpPr>
        <p:spPr/>
        <p:txBody>
          <a:bodyPr>
            <a:normAutofit fontScale="92500" lnSpcReduction="20000"/>
          </a:bodyPr>
          <a:lstStyle/>
          <a:p>
            <a:r>
              <a:rPr lang="en-US" sz="2000" b="0" dirty="0" smtClean="0">
                <a:latin typeface="Chalkboard"/>
                <a:cs typeface="Chalkboard"/>
              </a:rPr>
              <a:t>Claude Monet’s</a:t>
            </a:r>
          </a:p>
          <a:p>
            <a:r>
              <a:rPr lang="en-US" sz="2000" b="0" i="1" dirty="0" smtClean="0">
                <a:latin typeface="Chalkboard"/>
                <a:cs typeface="Chalkboard"/>
              </a:rPr>
              <a:t>Haystacks at </a:t>
            </a:r>
            <a:r>
              <a:rPr lang="en-US" sz="2000" b="0" i="1" dirty="0" err="1" smtClean="0">
                <a:latin typeface="Chalkboard"/>
                <a:cs typeface="Chalkboard"/>
              </a:rPr>
              <a:t>Giverny</a:t>
            </a:r>
            <a:endParaRPr lang="en-US" sz="2000" b="0" i="1" dirty="0">
              <a:latin typeface="Chalkboard"/>
              <a:cs typeface="Chalkboard"/>
            </a:endParaRPr>
          </a:p>
        </p:txBody>
      </p:sp>
      <p:pic>
        <p:nvPicPr>
          <p:cNvPr id="9" name="Content Placeholder 8" descr="Unknown.jpeg"/>
          <p:cNvPicPr>
            <a:picLocks noGrp="1" noChangeAspect="1"/>
          </p:cNvPicPr>
          <p:nvPr>
            <p:ph sz="half" idx="2"/>
          </p:nvPr>
        </p:nvPicPr>
        <p:blipFill>
          <a:blip r:embed="rId2">
            <a:extLst>
              <a:ext uri="{28A0092B-C50C-407E-A947-70E740481C1C}">
                <a14:useLocalDpi xmlns:a14="http://schemas.microsoft.com/office/drawing/2010/main" val="0"/>
              </a:ext>
            </a:extLst>
          </a:blip>
          <a:srcRect t="-15284" b="-15284"/>
          <a:stretch>
            <a:fillRect/>
          </a:stretch>
        </p:blipFill>
        <p:spPr/>
      </p:pic>
      <p:sp>
        <p:nvSpPr>
          <p:cNvPr id="7" name="Text Placeholder 6"/>
          <p:cNvSpPr>
            <a:spLocks noGrp="1"/>
          </p:cNvSpPr>
          <p:nvPr>
            <p:ph type="body" sz="quarter" idx="3"/>
          </p:nvPr>
        </p:nvSpPr>
        <p:spPr/>
        <p:txBody>
          <a:bodyPr>
            <a:normAutofit fontScale="92500" lnSpcReduction="20000"/>
          </a:bodyPr>
          <a:lstStyle/>
          <a:p>
            <a:r>
              <a:rPr lang="en-US" sz="2000" b="0" dirty="0" smtClean="0">
                <a:latin typeface="Chalkboard"/>
                <a:cs typeface="Chalkboard"/>
              </a:rPr>
              <a:t>Richard Wagner’s Opera</a:t>
            </a:r>
          </a:p>
          <a:p>
            <a:r>
              <a:rPr lang="en-US" sz="2000" b="0" i="1" dirty="0" err="1" smtClean="0">
                <a:latin typeface="Chalkboard"/>
                <a:cs typeface="Chalkboard"/>
              </a:rPr>
              <a:t>Lohengrin</a:t>
            </a:r>
            <a:endParaRPr lang="en-US" sz="2000" b="0" i="1" dirty="0">
              <a:latin typeface="Chalkboard"/>
              <a:cs typeface="Chalkboard"/>
            </a:endParaRPr>
          </a:p>
        </p:txBody>
      </p:sp>
      <p:pic>
        <p:nvPicPr>
          <p:cNvPr id="10" name="Content Placeholder 9" descr="Unknown-1.jpeg"/>
          <p:cNvPicPr>
            <a:picLocks noGrp="1" noChangeAspect="1"/>
          </p:cNvPicPr>
          <p:nvPr>
            <p:ph sz="quarter" idx="4"/>
          </p:nvPr>
        </p:nvPicPr>
        <p:blipFill>
          <a:blip r:embed="rId3">
            <a:extLst>
              <a:ext uri="{28A0092B-C50C-407E-A947-70E740481C1C}">
                <a14:useLocalDpi xmlns:a14="http://schemas.microsoft.com/office/drawing/2010/main" val="0"/>
              </a:ext>
            </a:extLst>
          </a:blip>
          <a:srcRect l="-8006" r="-8006"/>
          <a:stretch>
            <a:fillRect/>
          </a:stretch>
        </p:blipFill>
        <p:spPr/>
      </p:pic>
    </p:spTree>
    <p:extLst>
      <p:ext uri="{BB962C8B-B14F-4D97-AF65-F5344CB8AC3E}">
        <p14:creationId xmlns:p14="http://schemas.microsoft.com/office/powerpoint/2010/main" val="1139363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3200" dirty="0" smtClean="0">
                <a:latin typeface="Chalkboard"/>
                <a:cs typeface="Chalkboard"/>
              </a:rPr>
              <a:t>Important aspects of Kandinsky’s works</a:t>
            </a:r>
            <a:endParaRPr lang="en-US" sz="3200" dirty="0">
              <a:latin typeface="Chalkboard"/>
              <a:cs typeface="Chalkboard"/>
            </a:endParaRPr>
          </a:p>
        </p:txBody>
      </p:sp>
      <p:sp>
        <p:nvSpPr>
          <p:cNvPr id="8" name="Content Placeholder 7"/>
          <p:cNvSpPr>
            <a:spLocks noGrp="1"/>
          </p:cNvSpPr>
          <p:nvPr>
            <p:ph idx="1"/>
          </p:nvPr>
        </p:nvSpPr>
        <p:spPr>
          <a:xfrm>
            <a:off x="457200" y="1600200"/>
            <a:ext cx="8229600" cy="4944408"/>
          </a:xfrm>
        </p:spPr>
        <p:txBody>
          <a:bodyPr>
            <a:normAutofit fontScale="85000" lnSpcReduction="10000"/>
          </a:bodyPr>
          <a:lstStyle/>
          <a:p>
            <a:r>
              <a:rPr lang="en-US" sz="2800" dirty="0" smtClean="0">
                <a:latin typeface="Chalkboard"/>
                <a:cs typeface="Chalkboard"/>
              </a:rPr>
              <a:t>Most of his art study was self-directed</a:t>
            </a:r>
          </a:p>
          <a:p>
            <a:r>
              <a:rPr lang="en-US" sz="2800" dirty="0" smtClean="0">
                <a:latin typeface="Chalkboard"/>
                <a:cs typeface="Chalkboard"/>
              </a:rPr>
              <a:t>Began with conventional themes and art forms, but developed theories of his own derived from spiritual study and the relationship between music and color</a:t>
            </a:r>
          </a:p>
          <a:p>
            <a:r>
              <a:rPr lang="en-US" sz="2800" dirty="0" smtClean="0">
                <a:latin typeface="Chalkboard"/>
                <a:cs typeface="Chalkboard"/>
              </a:rPr>
              <a:t>He used color as an expression of emotion instead of as a faithful description of something</a:t>
            </a:r>
          </a:p>
          <a:p>
            <a:r>
              <a:rPr lang="en-US" sz="2800" dirty="0" smtClean="0">
                <a:latin typeface="Chalkboard"/>
                <a:cs typeface="Chalkboard"/>
              </a:rPr>
              <a:t>He and Paul Klee were friends</a:t>
            </a:r>
          </a:p>
          <a:p>
            <a:r>
              <a:rPr lang="en-US" sz="2800" dirty="0" smtClean="0">
                <a:latin typeface="Chalkboard"/>
                <a:cs typeface="Chalkboard"/>
              </a:rPr>
              <a:t>He has books published on his ideas on theories of art</a:t>
            </a:r>
          </a:p>
          <a:p>
            <a:r>
              <a:rPr lang="en-US" sz="2800" dirty="0" smtClean="0">
                <a:latin typeface="Chalkboard"/>
                <a:cs typeface="Chalkboard"/>
              </a:rPr>
              <a:t>He is often referred to as the father of abstract art</a:t>
            </a:r>
          </a:p>
          <a:p>
            <a:r>
              <a:rPr lang="en-US" sz="2800" dirty="0" smtClean="0">
                <a:latin typeface="Chalkboard"/>
                <a:cs typeface="Chalkboard"/>
              </a:rPr>
              <a:t>Most of the work he created in Russia did not survive</a:t>
            </a:r>
          </a:p>
          <a:p>
            <a:pPr marL="0" indent="0">
              <a:buNone/>
            </a:pPr>
            <a:endParaRPr lang="en-US" sz="2800" dirty="0" smtClean="0">
              <a:latin typeface="Chalkboard"/>
              <a:cs typeface="Chalkboard"/>
            </a:endParaRPr>
          </a:p>
          <a:p>
            <a:endParaRPr lang="en-US" sz="2800" dirty="0">
              <a:latin typeface="Chalkboard"/>
              <a:cs typeface="Chalkboard"/>
            </a:endParaRPr>
          </a:p>
        </p:txBody>
      </p:sp>
    </p:spTree>
    <p:extLst>
      <p:ext uri="{BB962C8B-B14F-4D97-AF65-F5344CB8AC3E}">
        <p14:creationId xmlns:p14="http://schemas.microsoft.com/office/powerpoint/2010/main" val="1962160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latin typeface="Chalkboard"/>
                <a:cs typeface="Chalkboard"/>
              </a:rPr>
              <a:t>Other works by Kandinsky</a:t>
            </a:r>
            <a:endParaRPr lang="en-US" sz="3200" dirty="0">
              <a:latin typeface="Chalkboard"/>
              <a:cs typeface="Chalkboard"/>
            </a:endParaRPr>
          </a:p>
        </p:txBody>
      </p:sp>
      <p:pic>
        <p:nvPicPr>
          <p:cNvPr id="5" name="Picture 4" descr="Unknown-2.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401" y="1417638"/>
            <a:ext cx="2028391" cy="2074075"/>
          </a:xfrm>
          <a:prstGeom prst="rect">
            <a:avLst/>
          </a:prstGeom>
        </p:spPr>
      </p:pic>
      <p:pic>
        <p:nvPicPr>
          <p:cNvPr id="6" name="Picture 5" descr="Unknown-3.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1133" y="1417637"/>
            <a:ext cx="1833014" cy="1882555"/>
          </a:xfrm>
          <a:prstGeom prst="rect">
            <a:avLst/>
          </a:prstGeom>
        </p:spPr>
      </p:pic>
      <p:pic>
        <p:nvPicPr>
          <p:cNvPr id="7" name="Picture 6" descr="Unknown-4.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76500" y="1140874"/>
            <a:ext cx="3110300" cy="2043591"/>
          </a:xfrm>
          <a:prstGeom prst="rect">
            <a:avLst/>
          </a:prstGeom>
        </p:spPr>
      </p:pic>
      <p:pic>
        <p:nvPicPr>
          <p:cNvPr id="8" name="Picture 7" descr="Unknown-5.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2401" y="3859387"/>
            <a:ext cx="3429000" cy="2374900"/>
          </a:xfrm>
          <a:prstGeom prst="rect">
            <a:avLst/>
          </a:prstGeom>
        </p:spPr>
      </p:pic>
      <p:pic>
        <p:nvPicPr>
          <p:cNvPr id="9" name="Picture 8" descr="Unknown-6.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03467" y="3910187"/>
            <a:ext cx="3492500" cy="2324100"/>
          </a:xfrm>
          <a:prstGeom prst="rect">
            <a:avLst/>
          </a:prstGeom>
        </p:spPr>
      </p:pic>
      <p:sp>
        <p:nvSpPr>
          <p:cNvPr id="10" name="TextBox 9"/>
          <p:cNvSpPr txBox="1"/>
          <p:nvPr/>
        </p:nvSpPr>
        <p:spPr>
          <a:xfrm>
            <a:off x="457200" y="6343662"/>
            <a:ext cx="3045023" cy="369332"/>
          </a:xfrm>
          <a:prstGeom prst="rect">
            <a:avLst/>
          </a:prstGeom>
          <a:noFill/>
        </p:spPr>
        <p:txBody>
          <a:bodyPr wrap="square" rtlCol="0">
            <a:spAutoFit/>
          </a:bodyPr>
          <a:lstStyle/>
          <a:p>
            <a:r>
              <a:rPr lang="en-US" dirty="0" smtClean="0"/>
              <a:t>Composition VIII, 1923</a:t>
            </a:r>
            <a:endParaRPr lang="en-US" dirty="0"/>
          </a:p>
        </p:txBody>
      </p:sp>
      <p:sp>
        <p:nvSpPr>
          <p:cNvPr id="11" name="TextBox 10"/>
          <p:cNvSpPr txBox="1"/>
          <p:nvPr/>
        </p:nvSpPr>
        <p:spPr>
          <a:xfrm>
            <a:off x="5030929" y="6343662"/>
            <a:ext cx="2930639" cy="369332"/>
          </a:xfrm>
          <a:prstGeom prst="rect">
            <a:avLst/>
          </a:prstGeom>
          <a:noFill/>
        </p:spPr>
        <p:txBody>
          <a:bodyPr wrap="square" rtlCol="0">
            <a:spAutoFit/>
          </a:bodyPr>
          <a:lstStyle/>
          <a:p>
            <a:r>
              <a:rPr lang="en-US" dirty="0" smtClean="0"/>
              <a:t>Composition VII, 1913</a:t>
            </a:r>
            <a:endParaRPr lang="en-US" dirty="0"/>
          </a:p>
        </p:txBody>
      </p:sp>
      <p:sp>
        <p:nvSpPr>
          <p:cNvPr id="12" name="TextBox 11"/>
          <p:cNvSpPr txBox="1"/>
          <p:nvPr/>
        </p:nvSpPr>
        <p:spPr>
          <a:xfrm>
            <a:off x="5779870" y="3300192"/>
            <a:ext cx="3077171" cy="369332"/>
          </a:xfrm>
          <a:prstGeom prst="rect">
            <a:avLst/>
          </a:prstGeom>
          <a:noFill/>
        </p:spPr>
        <p:txBody>
          <a:bodyPr wrap="square" rtlCol="0">
            <a:spAutoFit/>
          </a:bodyPr>
          <a:lstStyle/>
          <a:p>
            <a:r>
              <a:rPr lang="en-US" dirty="0" smtClean="0"/>
              <a:t>Yellow, Red, Blue 1925</a:t>
            </a:r>
            <a:endParaRPr lang="en-US" dirty="0"/>
          </a:p>
        </p:txBody>
      </p:sp>
      <p:sp>
        <p:nvSpPr>
          <p:cNvPr id="13" name="TextBox 12"/>
          <p:cNvSpPr txBox="1"/>
          <p:nvPr/>
        </p:nvSpPr>
        <p:spPr>
          <a:xfrm>
            <a:off x="0" y="3448982"/>
            <a:ext cx="2799065" cy="369332"/>
          </a:xfrm>
          <a:prstGeom prst="rect">
            <a:avLst/>
          </a:prstGeom>
          <a:noFill/>
        </p:spPr>
        <p:txBody>
          <a:bodyPr wrap="square" rtlCol="0">
            <a:spAutoFit/>
          </a:bodyPr>
          <a:lstStyle/>
          <a:p>
            <a:r>
              <a:rPr lang="en-US" dirty="0" smtClean="0"/>
              <a:t>Several Circles, 1926</a:t>
            </a:r>
            <a:endParaRPr lang="en-US" dirty="0"/>
          </a:p>
        </p:txBody>
      </p:sp>
      <p:sp>
        <p:nvSpPr>
          <p:cNvPr id="14" name="TextBox 13"/>
          <p:cNvSpPr txBox="1"/>
          <p:nvPr/>
        </p:nvSpPr>
        <p:spPr>
          <a:xfrm>
            <a:off x="2921132" y="3300192"/>
            <a:ext cx="2500549" cy="369332"/>
          </a:xfrm>
          <a:prstGeom prst="rect">
            <a:avLst/>
          </a:prstGeom>
          <a:noFill/>
        </p:spPr>
        <p:txBody>
          <a:bodyPr wrap="square" rtlCol="0">
            <a:spAutoFit/>
          </a:bodyPr>
          <a:lstStyle/>
          <a:p>
            <a:r>
              <a:rPr lang="en-US" dirty="0" smtClean="0"/>
              <a:t>Circles in a Circle, 1923</a:t>
            </a:r>
            <a:endParaRPr lang="en-US" dirty="0"/>
          </a:p>
        </p:txBody>
      </p:sp>
    </p:spTree>
    <p:extLst>
      <p:ext uri="{BB962C8B-B14F-4D97-AF65-F5344CB8AC3E}">
        <p14:creationId xmlns:p14="http://schemas.microsoft.com/office/powerpoint/2010/main" val="420666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latin typeface="Chalkboard"/>
                <a:cs typeface="Chalkboard"/>
              </a:rPr>
              <a:t>Sinbad the Sailor</a:t>
            </a:r>
            <a:br>
              <a:rPr lang="en-US" sz="3200" i="1" dirty="0" smtClean="0">
                <a:latin typeface="Chalkboard"/>
                <a:cs typeface="Chalkboard"/>
              </a:rPr>
            </a:br>
            <a:r>
              <a:rPr lang="en-US" sz="2800" dirty="0" smtClean="0">
                <a:latin typeface="Chalkboard"/>
                <a:cs typeface="Chalkboard"/>
              </a:rPr>
              <a:t>Paul Klee, 1928</a:t>
            </a:r>
            <a:endParaRPr lang="en-US" sz="2800" i="1" dirty="0">
              <a:latin typeface="Chalkboard"/>
              <a:cs typeface="Chalkboard"/>
            </a:endParaRPr>
          </a:p>
        </p:txBody>
      </p:sp>
      <p:pic>
        <p:nvPicPr>
          <p:cNvPr id="4" name="Content Placeholder 3" descr="images-4.jpeg"/>
          <p:cNvPicPr>
            <a:picLocks noGrp="1" noChangeAspect="1"/>
          </p:cNvPicPr>
          <p:nvPr>
            <p:ph idx="1"/>
          </p:nvPr>
        </p:nvPicPr>
        <p:blipFill>
          <a:blip r:embed="rId2">
            <a:extLst>
              <a:ext uri="{28A0092B-C50C-407E-A947-70E740481C1C}">
                <a14:useLocalDpi xmlns:a14="http://schemas.microsoft.com/office/drawing/2010/main" val="0"/>
              </a:ext>
            </a:extLst>
          </a:blip>
          <a:srcRect t="9936" b="9936"/>
          <a:stretch>
            <a:fillRect/>
          </a:stretch>
        </p:blipFill>
        <p:spPr/>
      </p:pic>
    </p:spTree>
    <p:extLst>
      <p:ext uri="{BB962C8B-B14F-4D97-AF65-F5344CB8AC3E}">
        <p14:creationId xmlns:p14="http://schemas.microsoft.com/office/powerpoint/2010/main" val="3854749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3200" dirty="0" smtClean="0">
                <a:latin typeface="Chalkboard"/>
                <a:cs typeface="Chalkboard"/>
              </a:rPr>
              <a:t>Facts about Paul Klee</a:t>
            </a:r>
            <a:br>
              <a:rPr lang="en-US" sz="3200" dirty="0" smtClean="0">
                <a:latin typeface="Chalkboard"/>
                <a:cs typeface="Chalkboard"/>
              </a:rPr>
            </a:br>
            <a:r>
              <a:rPr lang="en-US" sz="3200" dirty="0" smtClean="0">
                <a:latin typeface="Chalkboard"/>
                <a:cs typeface="Chalkboard"/>
              </a:rPr>
              <a:t>1879-1940</a:t>
            </a:r>
            <a:endParaRPr lang="en-US" sz="3200" dirty="0">
              <a:latin typeface="Chalkboard"/>
              <a:cs typeface="Chalkboard"/>
            </a:endParaRPr>
          </a:p>
        </p:txBody>
      </p:sp>
      <p:sp>
        <p:nvSpPr>
          <p:cNvPr id="9" name="Content Placeholder 8"/>
          <p:cNvSpPr>
            <a:spLocks noGrp="1"/>
          </p:cNvSpPr>
          <p:nvPr>
            <p:ph sz="half" idx="1"/>
          </p:nvPr>
        </p:nvSpPr>
        <p:spPr>
          <a:xfrm>
            <a:off x="457200" y="1600200"/>
            <a:ext cx="4038600" cy="4830447"/>
          </a:xfrm>
        </p:spPr>
        <p:txBody>
          <a:bodyPr>
            <a:normAutofit lnSpcReduction="10000"/>
          </a:bodyPr>
          <a:lstStyle/>
          <a:p>
            <a:r>
              <a:rPr lang="en-US" sz="2000" dirty="0" smtClean="0">
                <a:latin typeface="Chalkboard"/>
                <a:cs typeface="Chalkboard"/>
              </a:rPr>
              <a:t>He was born in Switzerland</a:t>
            </a:r>
          </a:p>
          <a:p>
            <a:r>
              <a:rPr lang="en-US" sz="2000" dirty="0" smtClean="0">
                <a:latin typeface="Chalkboard"/>
                <a:cs typeface="Chalkboard"/>
              </a:rPr>
              <a:t>His parents were musicians, he was a violinist invited to study at Bern at age 11</a:t>
            </a:r>
          </a:p>
          <a:p>
            <a:r>
              <a:rPr lang="en-US" sz="2000" dirty="0" smtClean="0">
                <a:latin typeface="Chalkboard"/>
                <a:cs typeface="Chalkboard"/>
              </a:rPr>
              <a:t>Studied at the Academy of Fine Arts in Munich in 1898</a:t>
            </a:r>
          </a:p>
          <a:p>
            <a:r>
              <a:rPr lang="en-US" sz="2000" dirty="0" smtClean="0">
                <a:latin typeface="Chalkboard"/>
                <a:cs typeface="Chalkboard"/>
              </a:rPr>
              <a:t>Met Kandinsky in 1911 and traveled to study in France in 1912</a:t>
            </a:r>
          </a:p>
          <a:p>
            <a:r>
              <a:rPr lang="en-US" sz="2000" dirty="0" smtClean="0">
                <a:latin typeface="Chalkboard"/>
                <a:cs typeface="Chalkboard"/>
              </a:rPr>
              <a:t>Taught at the Bauhaus School in Germany but was forced to leave during WWII</a:t>
            </a:r>
          </a:p>
          <a:p>
            <a:r>
              <a:rPr lang="en-US" sz="2000" dirty="0" smtClean="0">
                <a:latin typeface="Chalkboard"/>
                <a:cs typeface="Chalkboard"/>
              </a:rPr>
              <a:t>During his lifetime he lived in Switzerland, Italy, Germany, and France</a:t>
            </a:r>
          </a:p>
        </p:txBody>
      </p:sp>
      <p:pic>
        <p:nvPicPr>
          <p:cNvPr id="11" name="Content Placeholder 10" descr="Unknown-7.jpeg"/>
          <p:cNvPicPr>
            <a:picLocks noGrp="1" noChangeAspect="1"/>
          </p:cNvPicPr>
          <p:nvPr>
            <p:ph sz="half" idx="2"/>
          </p:nvPr>
        </p:nvPicPr>
        <p:blipFill>
          <a:blip r:embed="rId2">
            <a:extLst>
              <a:ext uri="{28A0092B-C50C-407E-A947-70E740481C1C}">
                <a14:useLocalDpi xmlns:a14="http://schemas.microsoft.com/office/drawing/2010/main" val="0"/>
              </a:ext>
            </a:extLst>
          </a:blip>
          <a:srcRect l="-7978" r="-7978"/>
          <a:stretch>
            <a:fillRect/>
          </a:stretch>
        </p:blipFill>
        <p:spPr/>
      </p:pic>
    </p:spTree>
    <p:extLst>
      <p:ext uri="{BB962C8B-B14F-4D97-AF65-F5344CB8AC3E}">
        <p14:creationId xmlns:p14="http://schemas.microsoft.com/office/powerpoint/2010/main" val="3454539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dirty="0" smtClean="0">
                <a:latin typeface="Chalkboard"/>
                <a:cs typeface="Chalkboard"/>
              </a:rPr>
              <a:t>Important aspects of Klee’s works</a:t>
            </a:r>
            <a:endParaRPr lang="en-US" sz="3200" dirty="0">
              <a:latin typeface="Chalkboard"/>
              <a:cs typeface="Chalkboard"/>
            </a:endParaRPr>
          </a:p>
        </p:txBody>
      </p:sp>
      <p:sp>
        <p:nvSpPr>
          <p:cNvPr id="6" name="Content Placeholder 5"/>
          <p:cNvSpPr>
            <a:spLocks noGrp="1"/>
          </p:cNvSpPr>
          <p:nvPr>
            <p:ph idx="1"/>
          </p:nvPr>
        </p:nvSpPr>
        <p:spPr/>
        <p:txBody>
          <a:bodyPr>
            <a:normAutofit fontScale="85000" lnSpcReduction="10000"/>
          </a:bodyPr>
          <a:lstStyle/>
          <a:p>
            <a:r>
              <a:rPr lang="en-US" dirty="0" smtClean="0">
                <a:latin typeface="Chalkboard"/>
                <a:cs typeface="Chalkboard"/>
              </a:rPr>
              <a:t>His work was influenced by cubism, expressionism, and surrealism</a:t>
            </a:r>
          </a:p>
          <a:p>
            <a:r>
              <a:rPr lang="en-US" dirty="0" smtClean="0">
                <a:latin typeface="Chalkboard"/>
                <a:cs typeface="Chalkboard"/>
              </a:rPr>
              <a:t>He and Kandinsky formed the Blue Four with  </a:t>
            </a:r>
            <a:r>
              <a:rPr lang="en-US" dirty="0" err="1" smtClean="0">
                <a:latin typeface="Chalkboard"/>
                <a:cs typeface="Chalkboard"/>
              </a:rPr>
              <a:t>Alexej</a:t>
            </a:r>
            <a:r>
              <a:rPr lang="en-US" dirty="0" smtClean="0">
                <a:latin typeface="Chalkboard"/>
                <a:cs typeface="Chalkboard"/>
              </a:rPr>
              <a:t> von </a:t>
            </a:r>
            <a:r>
              <a:rPr lang="en-US" dirty="0" err="1" smtClean="0">
                <a:latin typeface="Chalkboard"/>
                <a:cs typeface="Chalkboard"/>
              </a:rPr>
              <a:t>Jawlensky</a:t>
            </a:r>
            <a:r>
              <a:rPr lang="en-US" dirty="0" smtClean="0">
                <a:latin typeface="Chalkboard"/>
                <a:cs typeface="Chalkboard"/>
              </a:rPr>
              <a:t> and </a:t>
            </a:r>
            <a:r>
              <a:rPr lang="en-US" dirty="0" err="1" smtClean="0">
                <a:latin typeface="Chalkboard"/>
                <a:cs typeface="Chalkboard"/>
              </a:rPr>
              <a:t>Lyonel</a:t>
            </a:r>
            <a:r>
              <a:rPr lang="en-US" dirty="0" smtClean="0">
                <a:latin typeface="Chalkboard"/>
                <a:cs typeface="Chalkboard"/>
              </a:rPr>
              <a:t> Feininger which toured the United States with lectures and exhibits</a:t>
            </a:r>
          </a:p>
          <a:p>
            <a:r>
              <a:rPr lang="en-US" dirty="0" smtClean="0">
                <a:latin typeface="Chalkboard"/>
                <a:cs typeface="Chalkboard"/>
              </a:rPr>
              <a:t>He often drew with a needle on a blackened pane of glass (his signature technique)</a:t>
            </a:r>
          </a:p>
          <a:p>
            <a:r>
              <a:rPr lang="en-US" dirty="0" smtClean="0">
                <a:latin typeface="Chalkboard"/>
                <a:cs typeface="Chalkboard"/>
              </a:rPr>
              <a:t>His paintings are often referred as “childlike”</a:t>
            </a:r>
          </a:p>
          <a:p>
            <a:r>
              <a:rPr lang="en-US" dirty="0" smtClean="0">
                <a:latin typeface="Chalkboard"/>
                <a:cs typeface="Chalkboard"/>
              </a:rPr>
              <a:t>He finished more than 9000 pieces of work in his lifetime</a:t>
            </a:r>
          </a:p>
          <a:p>
            <a:pPr marL="0" indent="0">
              <a:buNone/>
            </a:pPr>
            <a:endParaRPr lang="en-US" dirty="0" smtClean="0">
              <a:latin typeface="Chalkboard"/>
              <a:cs typeface="Chalkboard"/>
            </a:endParaRPr>
          </a:p>
          <a:p>
            <a:endParaRPr lang="en-US" dirty="0">
              <a:latin typeface="Chalkboard"/>
              <a:cs typeface="Chalkboard"/>
            </a:endParaRPr>
          </a:p>
        </p:txBody>
      </p:sp>
    </p:spTree>
    <p:extLst>
      <p:ext uri="{BB962C8B-B14F-4D97-AF65-F5344CB8AC3E}">
        <p14:creationId xmlns:p14="http://schemas.microsoft.com/office/powerpoint/2010/main" val="3084398686"/>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126</TotalTime>
  <Words>409</Words>
  <Application>Microsoft Macintosh PowerPoint</Application>
  <PresentationFormat>On-screen Show (4:3)</PresentationFormat>
  <Paragraphs>52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Black</vt:lpstr>
      <vt:lpstr>MODERN ART</vt:lpstr>
      <vt:lpstr>Squares with Concentric Circles Wassily Kandinsky 1913</vt:lpstr>
      <vt:lpstr>Facts about Wassily Kandinsky 1866 - 1944</vt:lpstr>
      <vt:lpstr>Two influences in 1892 caused him to change his career to an artist…</vt:lpstr>
      <vt:lpstr>Important aspects of Kandinsky’s works</vt:lpstr>
      <vt:lpstr>Other works by Kandinsky</vt:lpstr>
      <vt:lpstr>Sinbad the Sailor Paul Klee, 1928</vt:lpstr>
      <vt:lpstr>Facts about Paul Klee 1879-1940</vt:lpstr>
      <vt:lpstr>Important aspects of Klee’s works</vt:lpstr>
      <vt:lpstr>Other works by Paul Klee</vt:lpstr>
      <vt:lpstr>PROJECT To create our own version of Squares with Concentric Circles using oil pastels on paper. Will create while listening to the Overture from the opera Lohengrin.  Just as Kandinsky was inspired.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ART</dc:title>
  <dc:creator>Kobra Hall</dc:creator>
  <cp:lastModifiedBy>Kobra Hall</cp:lastModifiedBy>
  <cp:revision>11</cp:revision>
  <dcterms:created xsi:type="dcterms:W3CDTF">2015-04-14T16:37:36Z</dcterms:created>
  <dcterms:modified xsi:type="dcterms:W3CDTF">2015-04-14T18:43:51Z</dcterms:modified>
</cp:coreProperties>
</file>