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9"/>
  </p:handoutMasterIdLst>
  <p:sldIdLst>
    <p:sldId id="266" r:id="rId2"/>
    <p:sldId id="267" r:id="rId3"/>
    <p:sldId id="269" r:id="rId4"/>
    <p:sldId id="272" r:id="rId5"/>
    <p:sldId id="273" r:id="rId6"/>
    <p:sldId id="268" r:id="rId7"/>
    <p:sldId id="271" r:id="rId8"/>
    <p:sldId id="270" r:id="rId9"/>
    <p:sldId id="274" r:id="rId10"/>
    <p:sldId id="275" r:id="rId11"/>
    <p:sldId id="276" r:id="rId12"/>
    <p:sldId id="277" r:id="rId13"/>
    <p:sldId id="256" r:id="rId14"/>
    <p:sldId id="257" r:id="rId15"/>
    <p:sldId id="259" r:id="rId16"/>
    <p:sldId id="286" r:id="rId17"/>
    <p:sldId id="289" r:id="rId18"/>
    <p:sldId id="288" r:id="rId19"/>
    <p:sldId id="258" r:id="rId20"/>
    <p:sldId id="261" r:id="rId21"/>
    <p:sldId id="281" r:id="rId22"/>
    <p:sldId id="284" r:id="rId23"/>
    <p:sldId id="285" r:id="rId24"/>
    <p:sldId id="283" r:id="rId25"/>
    <p:sldId id="263" r:id="rId26"/>
    <p:sldId id="279" r:id="rId27"/>
    <p:sldId id="2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76" d="100"/>
          <a:sy n="76" d="100"/>
        </p:scale>
        <p:origin x="56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33FF09-94CE-423E-8F54-04CB49711B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173A96-4F78-424C-A12C-242E66035C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2AE3E-8B45-4297-8A43-EF39B954AAA6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346F6-3A99-492E-94C8-9A65F4A84E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42300-C260-48F3-AFD1-3801A68161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31A91-88C6-4DBD-AAAF-5C33FBA34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1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4E41757-6852-4D11-816E-DEC08D0DCA6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855DD53-1359-4AD5-81BB-084EBECC3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9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1757-6852-4D11-816E-DEC08D0DCA6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DD53-1359-4AD5-81BB-084EBECC3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4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1757-6852-4D11-816E-DEC08D0DCA6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DD53-1359-4AD5-81BB-084EBECC3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8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1757-6852-4D11-816E-DEC08D0DCA6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DD53-1359-4AD5-81BB-084EBECC3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5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4E41757-6852-4D11-816E-DEC08D0DCA6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855DD53-1359-4AD5-81BB-084EBECC3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1757-6852-4D11-816E-DEC08D0DCA6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DD53-1359-4AD5-81BB-084EBECC3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8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1757-6852-4D11-816E-DEC08D0DCA6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DD53-1359-4AD5-81BB-084EBECC3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4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1757-6852-4D11-816E-DEC08D0DCA6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DD53-1359-4AD5-81BB-084EBECC3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5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1757-6852-4D11-816E-DEC08D0DCA6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DD53-1359-4AD5-81BB-084EBECC3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6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1757-6852-4D11-816E-DEC08D0DCA6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55DD53-1359-4AD5-81BB-084EBECC3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2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4E41757-6852-4D11-816E-DEC08D0DCA6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55DD53-1359-4AD5-81BB-084EBECC3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2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E41757-6852-4D11-816E-DEC08D0DCA6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855DD53-1359-4AD5-81BB-084EBECC37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80693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53689C-2791-4574-97EE-761B62665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1427" y="1326444"/>
            <a:ext cx="4869367" cy="128590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Michelangelo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7C85EB-BF10-4454-9229-662E9564B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4434" y="2793380"/>
            <a:ext cx="4869366" cy="33835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Sculptor  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Painter  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Architect 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Poet </a:t>
            </a:r>
          </a:p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C6A142-AADD-4DEA-87F1-DFCF92D3B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07" y="351130"/>
            <a:ext cx="5215473" cy="6071972"/>
          </a:xfrm>
          <a:prstGeom prst="rect">
            <a:avLst/>
          </a:prstGeom>
          <a:ln w="155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3756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2F70F-B016-4C66-B766-84A3AD115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Sistine Chapel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61AE8-4C43-4FFE-B8A5-F67AB0133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502692"/>
          </a:xfrm>
        </p:spPr>
        <p:txBody>
          <a:bodyPr>
            <a:normAutofit/>
          </a:bodyPr>
          <a:lstStyle/>
          <a:p>
            <a:r>
              <a:rPr lang="en-US" sz="2400" dirty="0"/>
              <a:t>Built in 1479 and completed in 1481</a:t>
            </a:r>
          </a:p>
          <a:p>
            <a:endParaRPr lang="en-US" sz="2400" dirty="0"/>
          </a:p>
          <a:p>
            <a:r>
              <a:rPr lang="en-US" sz="2400" dirty="0"/>
              <a:t>Vatican City, Italy </a:t>
            </a:r>
          </a:p>
          <a:p>
            <a:endParaRPr lang="en-US" sz="2400" dirty="0"/>
          </a:p>
          <a:p>
            <a:r>
              <a:rPr lang="en-US" sz="2400" dirty="0"/>
              <a:t>Church of the Pope</a:t>
            </a:r>
          </a:p>
          <a:p>
            <a:endParaRPr lang="en-US" sz="2400" dirty="0"/>
          </a:p>
          <a:p>
            <a:r>
              <a:rPr lang="en-US" sz="2400" dirty="0"/>
              <a:t>Plain on outside - common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1650C4-6038-4762-9A02-57C63E7FB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901" y="1147182"/>
            <a:ext cx="5619750" cy="37719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2616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1F901-EDA8-4F77-A14A-DDC79C092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902" y="58466"/>
            <a:ext cx="10515600" cy="1325563"/>
          </a:xfrm>
        </p:spPr>
        <p:txBody>
          <a:bodyPr/>
          <a:lstStyle/>
          <a:p>
            <a:r>
              <a:rPr lang="en-US" dirty="0"/>
              <a:t>Original Inside of Sistine Chapel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0B4E3-3432-4B9B-9871-D0DE9970F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4" y="1599846"/>
            <a:ext cx="5115856" cy="456388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Ceiling  - blue with gold stars </a:t>
            </a:r>
          </a:p>
          <a:p>
            <a:endParaRPr lang="en-US" sz="2400" dirty="0"/>
          </a:p>
          <a:p>
            <a:r>
              <a:rPr lang="en-US" sz="2400" dirty="0"/>
              <a:t>In 1508 - Pope Julius II wanted a change </a:t>
            </a:r>
          </a:p>
          <a:p>
            <a:endParaRPr lang="en-US" sz="2400" dirty="0"/>
          </a:p>
          <a:p>
            <a:r>
              <a:rPr lang="en-US" sz="2400" dirty="0"/>
              <a:t>Requested Michelangelo help</a:t>
            </a:r>
          </a:p>
          <a:p>
            <a:endParaRPr lang="en-US" sz="2400" dirty="0"/>
          </a:p>
          <a:p>
            <a:r>
              <a:rPr lang="en-US" sz="2400" dirty="0"/>
              <a:t>Michelangelo really had to think about it – he prided himself as a sculptor – not a painter!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A03FDE-2CB6-4EE1-AE59-01C71026F6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92"/>
          <a:stretch/>
        </p:blipFill>
        <p:spPr>
          <a:xfrm>
            <a:off x="7188413" y="1155801"/>
            <a:ext cx="4103342" cy="5369370"/>
          </a:xfrm>
          <a:prstGeom prst="rect">
            <a:avLst/>
          </a:prstGeom>
          <a:ln w="539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50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CFA91-B6BC-4C48-BF60-6B6C5D835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71" y="211570"/>
            <a:ext cx="3797808" cy="1486129"/>
          </a:xfrm>
        </p:spPr>
        <p:txBody>
          <a:bodyPr/>
          <a:lstStyle/>
          <a:p>
            <a:r>
              <a:rPr lang="en-US" dirty="0"/>
              <a:t>He Says Yes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0A4D8-A31C-4D9E-B4EB-08ECFAFAE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594" y="1869032"/>
            <a:ext cx="5815585" cy="448056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Originally, Pope wanted just a small area of the ceiling painted </a:t>
            </a:r>
          </a:p>
          <a:p>
            <a:endParaRPr lang="en-US" sz="2400" dirty="0"/>
          </a:p>
          <a:p>
            <a:r>
              <a:rPr lang="en-US" sz="2400" dirty="0"/>
              <a:t>Michelangelo convinced him to let him paint the whole thing</a:t>
            </a:r>
          </a:p>
          <a:p>
            <a:endParaRPr lang="en-US" sz="2400" dirty="0"/>
          </a:p>
          <a:p>
            <a:r>
              <a:rPr lang="en-US" sz="2400" dirty="0"/>
              <a:t>So he got to work – it took him 4 years to finish it!</a:t>
            </a:r>
          </a:p>
          <a:p>
            <a:endParaRPr lang="en-US" sz="2400" dirty="0"/>
          </a:p>
          <a:p>
            <a:r>
              <a:rPr lang="en-US" sz="2400" dirty="0"/>
              <a:t>It has over 300 people and no two are alike.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51FDD4-C843-42D0-8569-AC93E611E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17" y="356465"/>
            <a:ext cx="3917482" cy="6145069"/>
          </a:xfrm>
          <a:prstGeom prst="rect">
            <a:avLst/>
          </a:prstGeom>
          <a:ln w="952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6597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2D6DDA-B5B0-488B-AC93-79F013D2F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474" y="662189"/>
            <a:ext cx="8021695" cy="5352268"/>
          </a:xfrm>
          <a:prstGeom prst="rect">
            <a:avLst/>
          </a:prstGeom>
          <a:ln w="825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3137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78021E-6468-4431-BECD-F1CE30125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560" y="263347"/>
            <a:ext cx="4867321" cy="6436392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ABED9182-8F2F-40B2-BDDB-F38867DAF155}"/>
              </a:ext>
            </a:extLst>
          </p:cNvPr>
          <p:cNvSpPr/>
          <p:nvPr/>
        </p:nvSpPr>
        <p:spPr>
          <a:xfrm rot="3113315">
            <a:off x="2251569" y="3961771"/>
            <a:ext cx="3239196" cy="512234"/>
          </a:xfrm>
          <a:prstGeom prst="rightArrow">
            <a:avLst>
              <a:gd name="adj1" fmla="val 41193"/>
              <a:gd name="adj2" fmla="val 50000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F8BE52-C9DC-43AA-B1D9-F86BF1CD0DD9}"/>
              </a:ext>
            </a:extLst>
          </p:cNvPr>
          <p:cNvSpPr txBox="1"/>
          <p:nvPr/>
        </p:nvSpPr>
        <p:spPr>
          <a:xfrm>
            <a:off x="629108" y="1506931"/>
            <a:ext cx="2874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See the door? </a:t>
            </a:r>
          </a:p>
          <a:p>
            <a:endParaRPr lang="en-US" sz="2400" dirty="0"/>
          </a:p>
          <a:p>
            <a:r>
              <a:rPr lang="en-US" sz="2400" dirty="0"/>
              <a:t>This place is huge!</a:t>
            </a:r>
          </a:p>
        </p:txBody>
      </p:sp>
    </p:spTree>
    <p:extLst>
      <p:ext uri="{BB962C8B-B14F-4D97-AF65-F5344CB8AC3E}">
        <p14:creationId xmlns:p14="http://schemas.microsoft.com/office/powerpoint/2010/main" val="4120769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02164B-61FD-438F-9C32-52A2634B4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27" y="740690"/>
            <a:ext cx="10946856" cy="537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55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92C95C-392E-4AC7-BB50-D83787391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406989"/>
            <a:ext cx="5171847" cy="6044022"/>
          </a:xfrm>
          <a:prstGeom prst="rect">
            <a:avLst/>
          </a:prstGeom>
          <a:ln w="85725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6C7515-D9FE-449E-B5EF-6B3A4AE76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603" y="490844"/>
            <a:ext cx="2916592" cy="3312354"/>
          </a:xfrm>
          <a:prstGeom prst="rect">
            <a:avLst/>
          </a:prstGeom>
          <a:ln w="8255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D4C52E-63E6-4EB4-A362-18481042B235}"/>
              </a:ext>
            </a:extLst>
          </p:cNvPr>
          <p:cNvSpPr txBox="1"/>
          <p:nvPr/>
        </p:nvSpPr>
        <p:spPr>
          <a:xfrm>
            <a:off x="6978282" y="4300654"/>
            <a:ext cx="3933558" cy="151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 was known for showing expression in his works</a:t>
            </a:r>
          </a:p>
          <a:p>
            <a:endParaRPr lang="en-US" dirty="0"/>
          </a:p>
          <a:p>
            <a:r>
              <a:rPr lang="en-US" dirty="0"/>
              <a:t>What do you think they are thinking?</a:t>
            </a:r>
          </a:p>
        </p:txBody>
      </p:sp>
    </p:spTree>
    <p:extLst>
      <p:ext uri="{BB962C8B-B14F-4D97-AF65-F5344CB8AC3E}">
        <p14:creationId xmlns:p14="http://schemas.microsoft.com/office/powerpoint/2010/main" val="3661160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2C00E4-2883-49EB-8196-7E9FCF819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620" y="526694"/>
            <a:ext cx="9224244" cy="5910681"/>
          </a:xfrm>
          <a:prstGeom prst="rect">
            <a:avLst/>
          </a:prstGeom>
          <a:ln w="889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8C8A17-FC9A-4E0E-B2A9-C450622A26D9}"/>
              </a:ext>
            </a:extLst>
          </p:cNvPr>
          <p:cNvSpPr txBox="1"/>
          <p:nvPr/>
        </p:nvSpPr>
        <p:spPr>
          <a:xfrm>
            <a:off x="4784142" y="3533242"/>
            <a:ext cx="226771" cy="1773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348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DC889-9B22-4572-8CB8-0260CEAC6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327" y="528411"/>
            <a:ext cx="8687191" cy="5801178"/>
          </a:xfrm>
          <a:prstGeom prst="rect">
            <a:avLst/>
          </a:prstGeom>
          <a:ln w="730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5640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106B29-BA34-4669-BD14-814894CAA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642594"/>
            <a:ext cx="10466832" cy="813131"/>
          </a:xfrm>
        </p:spPr>
        <p:txBody>
          <a:bodyPr/>
          <a:lstStyle/>
          <a:p>
            <a:r>
              <a:rPr lang="en-US" dirty="0"/>
              <a:t>How did he do it?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E5FF43-1DE4-4ACF-A24E-E7EEA5B8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085" y="1671524"/>
            <a:ext cx="10079126" cy="426841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Built wooden scaffolding to allow him to stand upright and reach about his head </a:t>
            </a:r>
          </a:p>
          <a:p>
            <a:endParaRPr lang="en-US" sz="2400" dirty="0"/>
          </a:p>
          <a:p>
            <a:r>
              <a:rPr lang="en-US" sz="2400" dirty="0"/>
              <a:t>65 feet off the ground  - that is like the 6</a:t>
            </a:r>
            <a:r>
              <a:rPr lang="en-US" sz="2400" baseline="30000" dirty="0"/>
              <a:t>th</a:t>
            </a:r>
            <a:r>
              <a:rPr lang="en-US" sz="2400" dirty="0"/>
              <a:t> floor of a building!</a:t>
            </a:r>
          </a:p>
          <a:p>
            <a:endParaRPr lang="en-US" sz="2400" dirty="0"/>
          </a:p>
          <a:p>
            <a:r>
              <a:rPr lang="en-US" sz="2400" dirty="0"/>
              <a:t>Rarely came down  - focused only on his work </a:t>
            </a:r>
          </a:p>
          <a:p>
            <a:endParaRPr lang="en-US" sz="2400" dirty="0"/>
          </a:p>
          <a:p>
            <a:r>
              <a:rPr lang="en-US" sz="2400" dirty="0"/>
              <a:t>Ate and even slept up there!</a:t>
            </a:r>
          </a:p>
          <a:p>
            <a:endParaRPr lang="en-US" sz="2400" dirty="0"/>
          </a:p>
          <a:p>
            <a:r>
              <a:rPr lang="en-US" sz="2400" dirty="0"/>
              <a:t>It took him 4 years to finish this project!</a:t>
            </a:r>
          </a:p>
        </p:txBody>
      </p:sp>
    </p:spTree>
    <p:extLst>
      <p:ext uri="{BB962C8B-B14F-4D97-AF65-F5344CB8AC3E}">
        <p14:creationId xmlns:p14="http://schemas.microsoft.com/office/powerpoint/2010/main" val="2668261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A6C00-AD49-4DF7-8DB8-FA8C27722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81" y="86345"/>
            <a:ext cx="10515600" cy="1325563"/>
          </a:xfrm>
        </p:spPr>
        <p:txBody>
          <a:bodyPr/>
          <a:lstStyle/>
          <a:p>
            <a:r>
              <a:rPr lang="en-US" b="1" dirty="0"/>
              <a:t>About the Artist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95C3-D298-404A-843B-87DBB1BFE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54" y="1268433"/>
            <a:ext cx="7622434" cy="498606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Born in Italy in 1475  - over 540 years ago! </a:t>
            </a:r>
          </a:p>
          <a:p>
            <a:endParaRPr lang="en-US" sz="2400" dirty="0"/>
          </a:p>
          <a:p>
            <a:r>
              <a:rPr lang="en-US" sz="2400" dirty="0"/>
              <a:t>Michelangelo di Lodovico Buonarroti Simoni </a:t>
            </a:r>
            <a:r>
              <a:rPr lang="en-US" sz="2000" dirty="0"/>
              <a:t>– </a:t>
            </a:r>
            <a:r>
              <a:rPr lang="en-US" sz="2000" i="1" dirty="0"/>
              <a:t>whew!</a:t>
            </a:r>
          </a:p>
          <a:p>
            <a:endParaRPr lang="en-US" sz="2400" dirty="0"/>
          </a:p>
          <a:p>
            <a:r>
              <a:rPr lang="en-US" sz="2400" dirty="0"/>
              <a:t>Considered one of the greatest artists of all time</a:t>
            </a:r>
          </a:p>
          <a:p>
            <a:endParaRPr lang="en-US" sz="2400" dirty="0"/>
          </a:p>
          <a:p>
            <a:r>
              <a:rPr lang="en-US" sz="2400" dirty="0"/>
              <a:t>Started at age 14</a:t>
            </a:r>
          </a:p>
          <a:p>
            <a:endParaRPr lang="en-US" sz="2400" dirty="0"/>
          </a:p>
          <a:p>
            <a:r>
              <a:rPr lang="en-US" sz="2400" dirty="0"/>
              <a:t>Practiced many forms of art </a:t>
            </a:r>
          </a:p>
          <a:p>
            <a:pPr lvl="1"/>
            <a:r>
              <a:rPr lang="en-US" sz="2000" dirty="0"/>
              <a:t>Sculptor</a:t>
            </a:r>
          </a:p>
          <a:p>
            <a:pPr lvl="1"/>
            <a:r>
              <a:rPr lang="en-US" sz="2000" dirty="0"/>
              <a:t>Painter </a:t>
            </a:r>
          </a:p>
          <a:p>
            <a:pPr lvl="1"/>
            <a:r>
              <a:rPr lang="en-US" sz="2000" dirty="0"/>
              <a:t>Architect </a:t>
            </a:r>
          </a:p>
          <a:p>
            <a:pPr lvl="1"/>
            <a:r>
              <a:rPr lang="en-US" sz="2000" dirty="0"/>
              <a:t>Poet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6165B3-CE35-4202-8550-2726CA247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888" y="1550822"/>
            <a:ext cx="3409331" cy="4038746"/>
          </a:xfrm>
          <a:prstGeom prst="rect">
            <a:avLst/>
          </a:prstGeom>
          <a:noFill/>
          <a:ln w="1079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3728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775555-5D99-4119-848F-AB6CC44D8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852" y="368756"/>
            <a:ext cx="7286296" cy="612048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9503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4DD8B2-34A1-4A7F-B4BF-3974F7639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738" y="642595"/>
            <a:ext cx="4945075" cy="235230"/>
          </a:xfrm>
        </p:spPr>
        <p:txBody>
          <a:bodyPr>
            <a:noAutofit/>
          </a:bodyPr>
          <a:lstStyle/>
          <a:p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Up Close exhibit </a:t>
            </a:r>
            <a:br>
              <a:rPr lang="en-US" sz="1800" dirty="0"/>
            </a:br>
            <a:r>
              <a:rPr lang="en-US" sz="1800" dirty="0"/>
              <a:t> -New York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- lets people see </a:t>
            </a:r>
            <a:br>
              <a:rPr lang="en-US" sz="1800" dirty="0"/>
            </a:br>
            <a:r>
              <a:rPr lang="en-US" sz="1800" dirty="0"/>
              <a:t>the paintings </a:t>
            </a:r>
            <a:br>
              <a:rPr lang="en-US" sz="1800" dirty="0"/>
            </a:br>
            <a:r>
              <a:rPr lang="en-US" sz="1800" dirty="0"/>
              <a:t>up close and in detail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FC5CDF-5A2E-41BD-A15E-A72FD168F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480" y="760210"/>
            <a:ext cx="7907427" cy="5166185"/>
          </a:xfrm>
          <a:prstGeom prst="rect">
            <a:avLst/>
          </a:prstGeom>
          <a:ln w="146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1667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4DD8B2-34A1-4A7F-B4BF-3974F7639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738" y="642595"/>
            <a:ext cx="4945075" cy="235230"/>
          </a:xfrm>
        </p:spPr>
        <p:txBody>
          <a:bodyPr>
            <a:noAutofit/>
          </a:bodyPr>
          <a:lstStyle/>
          <a:p>
            <a:r>
              <a:rPr lang="en-US" sz="2400" dirty="0"/>
              <a:t>Up Close </a:t>
            </a:r>
            <a:br>
              <a:rPr lang="en-US" sz="2400" dirty="0"/>
            </a:br>
            <a:r>
              <a:rPr lang="en-US" sz="2400" dirty="0"/>
              <a:t> -New York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81E24F-0747-437B-8DA5-5DF4432BD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181" y="980141"/>
            <a:ext cx="6812055" cy="4897718"/>
          </a:xfrm>
          <a:prstGeom prst="rect">
            <a:avLst/>
          </a:prstGeom>
          <a:ln w="139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137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4DD8B2-34A1-4A7F-B4BF-3974F7639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738" y="642595"/>
            <a:ext cx="4945075" cy="235230"/>
          </a:xfrm>
        </p:spPr>
        <p:txBody>
          <a:bodyPr>
            <a:noAutofit/>
          </a:bodyPr>
          <a:lstStyle/>
          <a:p>
            <a:r>
              <a:rPr lang="en-US" sz="2400" dirty="0"/>
              <a:t>Up Close </a:t>
            </a:r>
            <a:br>
              <a:rPr lang="en-US" sz="2400" dirty="0"/>
            </a:br>
            <a:r>
              <a:rPr lang="en-US" sz="2400" dirty="0"/>
              <a:t> -New York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5E5256-235B-44F2-836E-34147C4B1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387" y="927597"/>
            <a:ext cx="7404651" cy="5002806"/>
          </a:xfrm>
          <a:prstGeom prst="rect">
            <a:avLst/>
          </a:prstGeom>
          <a:ln w="133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1401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4DD8B2-34A1-4A7F-B4BF-3974F7639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738" y="504749"/>
            <a:ext cx="4945075" cy="373076"/>
          </a:xfrm>
        </p:spPr>
        <p:txBody>
          <a:bodyPr>
            <a:noAutofit/>
          </a:bodyPr>
          <a:lstStyle/>
          <a:p>
            <a:r>
              <a:rPr lang="en-US" sz="2400" dirty="0"/>
              <a:t>Up Close </a:t>
            </a:r>
            <a:br>
              <a:rPr lang="en-US" sz="2400" dirty="0"/>
            </a:br>
            <a:r>
              <a:rPr lang="en-US" sz="2400" dirty="0"/>
              <a:t> - New York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65D82C-DADE-4DFA-B425-43A0E87E9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295" y="691287"/>
            <a:ext cx="7881176" cy="5320794"/>
          </a:xfrm>
          <a:prstGeom prst="rect">
            <a:avLst/>
          </a:prstGeom>
          <a:ln w="133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1786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30FB3-41AF-4874-B193-09391FB36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46" y="386562"/>
            <a:ext cx="10058400" cy="1371600"/>
          </a:xfrm>
        </p:spPr>
        <p:txBody>
          <a:bodyPr/>
          <a:lstStyle/>
          <a:p>
            <a:r>
              <a:rPr lang="en-US" dirty="0"/>
              <a:t>Let’s be an artist!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87D0A-9713-40F8-8D88-684E69E2D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428" y="1697126"/>
            <a:ext cx="7373722" cy="4134550"/>
          </a:xfrm>
        </p:spPr>
        <p:txBody>
          <a:bodyPr>
            <a:normAutofit/>
          </a:bodyPr>
          <a:lstStyle/>
          <a:p>
            <a:r>
              <a:rPr lang="en-US" sz="2800" dirty="0"/>
              <a:t>Create a picture of a scene </a:t>
            </a:r>
          </a:p>
          <a:p>
            <a:pPr lvl="1"/>
            <a:r>
              <a:rPr lang="en-US" sz="2400" dirty="0"/>
              <a:t>Maybe a party?  A classroom?  Recess time?  </a:t>
            </a:r>
          </a:p>
          <a:p>
            <a:endParaRPr lang="en-US" sz="2800" dirty="0"/>
          </a:p>
          <a:p>
            <a:r>
              <a:rPr lang="en-US" sz="2800" dirty="0"/>
              <a:t>Be as detailed as you can! </a:t>
            </a:r>
          </a:p>
          <a:p>
            <a:pPr lvl="1"/>
            <a:r>
              <a:rPr lang="en-US" sz="2400" dirty="0"/>
              <a:t>Include people, animals etc.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698C0A-69F8-465A-9B0A-7D8269555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578" y="386562"/>
            <a:ext cx="3924293" cy="582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8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140E-35C5-403F-A823-5ED092EAB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15932" y="793699"/>
            <a:ext cx="2576169" cy="5160874"/>
          </a:xfrm>
        </p:spPr>
        <p:txBody>
          <a:bodyPr>
            <a:normAutofit fontScale="92500"/>
          </a:bodyPr>
          <a:lstStyle/>
          <a:p>
            <a:r>
              <a:rPr lang="en-US" sz="3100" dirty="0"/>
              <a:t>How did your picture turn out? </a:t>
            </a:r>
          </a:p>
          <a:p>
            <a:endParaRPr lang="en-US" sz="3100" dirty="0"/>
          </a:p>
          <a:p>
            <a:endParaRPr lang="en-US" sz="3100" dirty="0"/>
          </a:p>
          <a:p>
            <a:r>
              <a:rPr lang="en-US" sz="3100" dirty="0"/>
              <a:t>How did your arms feel? </a:t>
            </a:r>
          </a:p>
          <a:p>
            <a:endParaRPr lang="en-US" sz="3100" dirty="0"/>
          </a:p>
          <a:p>
            <a:r>
              <a:rPr lang="en-US" sz="3100" dirty="0"/>
              <a:t>Was it easy?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E7DD97-93FA-40D5-B8B9-53C9F41C5F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41" b="7175"/>
          <a:stretch/>
        </p:blipFill>
        <p:spPr>
          <a:xfrm>
            <a:off x="1778277" y="1450240"/>
            <a:ext cx="5584037" cy="3282695"/>
          </a:xfrm>
          <a:prstGeom prst="rect">
            <a:avLst/>
          </a:prstGeom>
          <a:ln w="1079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233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6B6377-76E0-492E-AB91-79CFCED661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>
                <a:latin typeface="+mn-lt"/>
              </a:rPr>
              <a:t>We hope you enjoyed learning all about Michelangelo!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1B266E7-3AB8-4353-B6EC-B2B795FBEE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3404392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2EFE0-88BD-484D-B5C1-2D809895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49301"/>
            <a:ext cx="10193121" cy="967435"/>
          </a:xfrm>
        </p:spPr>
        <p:txBody>
          <a:bodyPr>
            <a:normAutofit/>
          </a:bodyPr>
          <a:lstStyle/>
          <a:p>
            <a:r>
              <a:rPr lang="en-US" dirty="0"/>
              <a:t>The Pieta Statue </a:t>
            </a:r>
            <a:r>
              <a:rPr lang="en-US" sz="2400" dirty="0"/>
              <a:t> (pronounced Pity)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1D546-A152-45BC-9462-9983FEF92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9757" y="1656893"/>
            <a:ext cx="4754880" cy="37490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Created at age of 24 </a:t>
            </a:r>
          </a:p>
          <a:p>
            <a:endParaRPr lang="en-US" dirty="0"/>
          </a:p>
          <a:p>
            <a:r>
              <a:rPr lang="en-US" dirty="0"/>
              <a:t>Carved from Marble </a:t>
            </a:r>
          </a:p>
          <a:p>
            <a:endParaRPr lang="en-US" dirty="0"/>
          </a:p>
          <a:p>
            <a:r>
              <a:rPr lang="en-US" dirty="0"/>
              <a:t>Located in Rome, Italy </a:t>
            </a:r>
          </a:p>
          <a:p>
            <a:endParaRPr lang="en-US" dirty="0"/>
          </a:p>
          <a:p>
            <a:r>
              <a:rPr lang="en-US" dirty="0"/>
              <a:t>The sculpture made him famous and he received praise from around the world</a:t>
            </a:r>
          </a:p>
          <a:p>
            <a:endParaRPr lang="en-US" dirty="0"/>
          </a:p>
          <a:p>
            <a:r>
              <a:rPr lang="en-US" dirty="0"/>
              <a:t>People were amazed by the details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06607C-B2B5-44C6-814A-21FD7A58C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572" y="1316736"/>
            <a:ext cx="5544238" cy="5253826"/>
          </a:xfrm>
          <a:prstGeom prst="rect">
            <a:avLst/>
          </a:prstGeom>
          <a:ln w="1270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9425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804D86-E8D1-4C62-94B2-6D30AED46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877" y="371932"/>
            <a:ext cx="10058400" cy="1371600"/>
          </a:xfrm>
        </p:spPr>
        <p:txBody>
          <a:bodyPr/>
          <a:lstStyle/>
          <a:p>
            <a:r>
              <a:rPr lang="en-US" dirty="0"/>
              <a:t>Tools Used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8BB8BF-7306-4A3B-AE60-0DCADB7CA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488" y="507797"/>
            <a:ext cx="6390796" cy="564001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A01DE0-1518-4DE7-AB24-2E9AA0B95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07" y="1549128"/>
            <a:ext cx="3915151" cy="4393581"/>
          </a:xfrm>
          <a:prstGeom prst="rect">
            <a:avLst/>
          </a:prstGeom>
          <a:ln w="698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188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804D86-E8D1-4C62-94B2-6D30AED46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29" y="1104594"/>
            <a:ext cx="4368394" cy="191041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Material Used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giant pieces of heavy stone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734064-C113-4A60-AFBF-DB92FC451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337" y="814362"/>
            <a:ext cx="6890145" cy="5229275"/>
          </a:xfrm>
          <a:prstGeom prst="rect">
            <a:avLst/>
          </a:prstGeom>
          <a:ln w="920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2832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ED673-DC55-4DB3-8F43-125680AF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405" y="365126"/>
            <a:ext cx="10623395" cy="6552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Michelangelo the Sculptor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03A1-5751-4AC5-B182-07B42DBEF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990" y="1089687"/>
            <a:ext cx="10846420" cy="94545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“Every block of stone has a statue inside of it and it is the task of the sculptor to discover it”  - Michelangelo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1C66E-F91F-4A9F-8FB9-50BECB898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243" y="1816297"/>
            <a:ext cx="8474230" cy="4575206"/>
          </a:xfrm>
          <a:prstGeom prst="rect">
            <a:avLst/>
          </a:prstGeom>
          <a:ln w="1047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2101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FD099F-C152-40FE-9867-290A85494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683" y="540117"/>
            <a:ext cx="5273017" cy="5777766"/>
          </a:xfrm>
          <a:prstGeom prst="rect">
            <a:avLst/>
          </a:prstGeom>
          <a:ln w="79375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A7B79A-328F-46E4-8AD3-A888A20CDEAE}"/>
              </a:ext>
            </a:extLst>
          </p:cNvPr>
          <p:cNvSpPr txBox="1"/>
          <p:nvPr/>
        </p:nvSpPr>
        <p:spPr>
          <a:xfrm>
            <a:off x="7292138" y="1400548"/>
            <a:ext cx="4298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statue is bigger than real people! </a:t>
            </a:r>
          </a:p>
        </p:txBody>
      </p:sp>
    </p:spTree>
    <p:extLst>
      <p:ext uri="{BB962C8B-B14F-4D97-AF65-F5344CB8AC3E}">
        <p14:creationId xmlns:p14="http://schemas.microsoft.com/office/powerpoint/2010/main" val="1011822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36C7BB-09D4-42F8-BBBE-A59D101CF5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47"/>
          <a:stretch/>
        </p:blipFill>
        <p:spPr>
          <a:xfrm>
            <a:off x="652346" y="542664"/>
            <a:ext cx="5897716" cy="5772672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86F9FD-E8D6-4710-B584-D3BAA1D19179}"/>
              </a:ext>
            </a:extLst>
          </p:cNvPr>
          <p:cNvSpPr txBox="1"/>
          <p:nvPr/>
        </p:nvSpPr>
        <p:spPr>
          <a:xfrm>
            <a:off x="7028792" y="895800"/>
            <a:ext cx="4298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Very realistic for stone!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C5DE9-7B77-45F0-B04B-CD6E88CEA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025" y="2405214"/>
            <a:ext cx="5514975" cy="3686175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604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96853-F2BA-45D5-8CE0-FE16910AD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0134" y="224520"/>
            <a:ext cx="9207190" cy="990793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solidFill>
                  <a:schemeClr val="tx1"/>
                </a:solidFill>
              </a:rPr>
              <a:t>Sistine Chapel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0BF54-BF40-4590-B8B7-4C1AD37E1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16" y="1407792"/>
            <a:ext cx="10542225" cy="4422423"/>
          </a:xfrm>
          <a:prstGeom prst="rect">
            <a:avLst/>
          </a:prstGeom>
          <a:ln w="16192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25DA21-B8B7-4CD3-B419-222B636D34C2}"/>
              </a:ext>
            </a:extLst>
          </p:cNvPr>
          <p:cNvSpPr txBox="1"/>
          <p:nvPr/>
        </p:nvSpPr>
        <p:spPr>
          <a:xfrm>
            <a:off x="5982438" y="2356071"/>
            <a:ext cx="825190" cy="1463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FA8EBA-0679-402D-97B0-81DC71571B95}"/>
              </a:ext>
            </a:extLst>
          </p:cNvPr>
          <p:cNvSpPr txBox="1"/>
          <p:nvPr/>
        </p:nvSpPr>
        <p:spPr>
          <a:xfrm>
            <a:off x="3028055" y="5996371"/>
            <a:ext cx="5979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4,805 miles from Arlington Heights</a:t>
            </a:r>
          </a:p>
        </p:txBody>
      </p:sp>
    </p:spTree>
    <p:extLst>
      <p:ext uri="{BB962C8B-B14F-4D97-AF65-F5344CB8AC3E}">
        <p14:creationId xmlns:p14="http://schemas.microsoft.com/office/powerpoint/2010/main" val="4272507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702</TotalTime>
  <Words>412</Words>
  <Application>Microsoft Office PowerPoint</Application>
  <PresentationFormat>Widescreen</PresentationFormat>
  <Paragraphs>98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Century Gothic</vt:lpstr>
      <vt:lpstr>Savon</vt:lpstr>
      <vt:lpstr>Michelangelo </vt:lpstr>
      <vt:lpstr>About the Artist </vt:lpstr>
      <vt:lpstr>The Pieta Statue  (pronounced Pity)</vt:lpstr>
      <vt:lpstr>Tools Used </vt:lpstr>
      <vt:lpstr>Material Used     giant pieces of heavy stone </vt:lpstr>
      <vt:lpstr>Michelangelo the Sculptor</vt:lpstr>
      <vt:lpstr>PowerPoint Presentation</vt:lpstr>
      <vt:lpstr>PowerPoint Presentation</vt:lpstr>
      <vt:lpstr>Sistine Chapel </vt:lpstr>
      <vt:lpstr>Sistine Chapel </vt:lpstr>
      <vt:lpstr>Original Inside of Sistine Chapel </vt:lpstr>
      <vt:lpstr>He Says Yes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did he do it?</vt:lpstr>
      <vt:lpstr>PowerPoint Presentation</vt:lpstr>
      <vt:lpstr>     Up Close exhibit   -New York  - lets people see  the paintings  up close and in detail</vt:lpstr>
      <vt:lpstr>Up Close   -New York</vt:lpstr>
      <vt:lpstr>Up Close   -New York</vt:lpstr>
      <vt:lpstr>Up Close   - New York</vt:lpstr>
      <vt:lpstr>Let’s be an artist!</vt:lpstr>
      <vt:lpstr>PowerPoint Presentation</vt:lpstr>
      <vt:lpstr>We hope you enjoyed learning all about Michelangelo!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Carleen Swanberg</dc:creator>
  <cp:lastModifiedBy>Carleen Swanberg</cp:lastModifiedBy>
  <cp:revision>37</cp:revision>
  <cp:lastPrinted>2017-11-16T17:27:22Z</cp:lastPrinted>
  <dcterms:created xsi:type="dcterms:W3CDTF">2017-11-10T15:07:16Z</dcterms:created>
  <dcterms:modified xsi:type="dcterms:W3CDTF">2017-11-29T16:58:12Z</dcterms:modified>
</cp:coreProperties>
</file>